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796" r:id="rId1"/>
  </p:sldMasterIdLst>
  <p:notesMasterIdLst>
    <p:notesMasterId r:id="rId30"/>
  </p:notesMasterIdLst>
  <p:handoutMasterIdLst>
    <p:handoutMasterId r:id="rId31"/>
  </p:handoutMasterIdLst>
  <p:sldIdLst>
    <p:sldId id="256" r:id="rId2"/>
    <p:sldId id="257" r:id="rId3"/>
    <p:sldId id="272" r:id="rId4"/>
    <p:sldId id="260" r:id="rId5"/>
    <p:sldId id="258" r:id="rId6"/>
    <p:sldId id="271" r:id="rId7"/>
    <p:sldId id="269" r:id="rId8"/>
    <p:sldId id="262" r:id="rId9"/>
    <p:sldId id="287" r:id="rId10"/>
    <p:sldId id="285" r:id="rId11"/>
    <p:sldId id="259" r:id="rId12"/>
    <p:sldId id="261" r:id="rId13"/>
    <p:sldId id="263" r:id="rId14"/>
    <p:sldId id="264" r:id="rId15"/>
    <p:sldId id="265" r:id="rId16"/>
    <p:sldId id="273" r:id="rId17"/>
    <p:sldId id="275" r:id="rId18"/>
    <p:sldId id="270" r:id="rId19"/>
    <p:sldId id="274" r:id="rId20"/>
    <p:sldId id="276" r:id="rId21"/>
    <p:sldId id="288" r:id="rId22"/>
    <p:sldId id="279" r:id="rId23"/>
    <p:sldId id="277" r:id="rId24"/>
    <p:sldId id="283" r:id="rId25"/>
    <p:sldId id="281" r:id="rId26"/>
    <p:sldId id="282" r:id="rId27"/>
    <p:sldId id="284" r:id="rId28"/>
    <p:sldId id="280"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8BA"/>
    <a:srgbClr val="0F6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8" autoAdjust="0"/>
    <p:restoredTop sz="96242" autoAdjust="0"/>
  </p:normalViewPr>
  <p:slideViewPr>
    <p:cSldViewPr snapToGrid="0">
      <p:cViewPr varScale="1">
        <p:scale>
          <a:sx n="105" d="100"/>
          <a:sy n="105" d="100"/>
        </p:scale>
        <p:origin x="132" y="246"/>
      </p:cViewPr>
      <p:guideLst>
        <p:guide orient="horz" pos="2160"/>
        <p:guide pos="3840"/>
      </p:guideLst>
    </p:cSldViewPr>
  </p:slideViewPr>
  <p:outlineViewPr>
    <p:cViewPr>
      <p:scale>
        <a:sx n="33" d="100"/>
        <a:sy n="33" d="100"/>
      </p:scale>
      <p:origin x="0" y="-15150"/>
    </p:cViewPr>
  </p:outlineViewPr>
  <p:notesTextViewPr>
    <p:cViewPr>
      <p:scale>
        <a:sx n="3" d="2"/>
        <a:sy n="3" d="2"/>
      </p:scale>
      <p:origin x="0" y="0"/>
    </p:cViewPr>
  </p:notesTextViewPr>
  <p:sorterViewPr>
    <p:cViewPr>
      <p:scale>
        <a:sx n="100" d="100"/>
        <a:sy n="100" d="100"/>
      </p:scale>
      <p:origin x="0" y="-2166"/>
    </p:cViewPr>
  </p:sorterViewPr>
  <p:notesViewPr>
    <p:cSldViewPr snapToGrid="0">
      <p:cViewPr>
        <p:scale>
          <a:sx n="90" d="100"/>
          <a:sy n="90" d="100"/>
        </p:scale>
        <p:origin x="1992" y="-18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8C5E2-99C6-45E6-AC3E-23C8057A013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5B6A5CF-1068-49DC-8482-29893368A1FE}">
      <dgm:prSet phldrT="[Text]" custT="1"/>
      <dgm:spPr/>
      <dgm:t>
        <a:bodyPr/>
        <a:lstStyle/>
        <a:p>
          <a:r>
            <a:rPr lang="en-US" sz="1400" dirty="0" smtClean="0">
              <a:solidFill>
                <a:schemeClr val="accent1">
                  <a:lumMod val="50000"/>
                </a:schemeClr>
              </a:solidFill>
            </a:rPr>
            <a:t>This </a:t>
          </a:r>
          <a:r>
            <a:rPr lang="en-US" sz="1400" dirty="0">
              <a:solidFill>
                <a:schemeClr val="accent1">
                  <a:lumMod val="50000"/>
                </a:schemeClr>
              </a:solidFill>
            </a:rPr>
            <a:t>form includes  class start date and </a:t>
          </a:r>
          <a:r>
            <a:rPr lang="en-US" sz="1400">
              <a:solidFill>
                <a:schemeClr val="accent1">
                  <a:lumMod val="50000"/>
                </a:schemeClr>
              </a:solidFill>
            </a:rPr>
            <a:t>student  </a:t>
          </a:r>
          <a:r>
            <a:rPr lang="en-US" sz="1400" smtClean="0">
              <a:solidFill>
                <a:schemeClr val="accent1">
                  <a:lumMod val="50000"/>
                </a:schemeClr>
              </a:solidFill>
            </a:rPr>
            <a:t>information, </a:t>
          </a:r>
          <a:r>
            <a:rPr lang="en-US" sz="1400" dirty="0">
              <a:solidFill>
                <a:schemeClr val="accent1">
                  <a:lumMod val="50000"/>
                </a:schemeClr>
              </a:solidFill>
            </a:rPr>
            <a:t>along with proper signatures.</a:t>
          </a:r>
        </a:p>
      </dgm:t>
    </dgm:pt>
    <dgm:pt modelId="{8F60A69C-AF03-4F88-B587-D0E61EBA7530}" type="parTrans" cxnId="{A737D229-85A5-49BE-839A-7EE8BF0BC9AE}">
      <dgm:prSet/>
      <dgm:spPr/>
      <dgm:t>
        <a:bodyPr/>
        <a:lstStyle/>
        <a:p>
          <a:endParaRPr lang="en-US"/>
        </a:p>
      </dgm:t>
    </dgm:pt>
    <dgm:pt modelId="{B21CEA12-497C-4A4C-BECF-9847FBD7B9E9}" type="sibTrans" cxnId="{A737D229-85A5-49BE-839A-7EE8BF0BC9AE}">
      <dgm:prSet custT="1"/>
      <dgm:spPr>
        <a:solidFill>
          <a:schemeClr val="accent1">
            <a:lumMod val="75000"/>
          </a:schemeClr>
        </a:solidFill>
      </dgm:spPr>
      <dgm:t>
        <a:bodyPr/>
        <a:lstStyle/>
        <a:p>
          <a:endParaRPr lang="en-US" sz="1100"/>
        </a:p>
      </dgm:t>
    </dgm:pt>
    <dgm:pt modelId="{1D329BCC-2431-48A0-A300-22E30BD41369}">
      <dgm:prSet phldrT="[Text]" custT="1"/>
      <dgm:spPr/>
      <dgm:t>
        <a:bodyPr/>
        <a:lstStyle/>
        <a:p>
          <a:r>
            <a:rPr lang="en-US" sz="1400" dirty="0">
              <a:solidFill>
                <a:schemeClr val="accent1">
                  <a:lumMod val="50000"/>
                </a:schemeClr>
              </a:solidFill>
            </a:rPr>
            <a:t>SESC maintains  class database and communicates with trainer about status of documentation and deadlines for each student.</a:t>
          </a:r>
        </a:p>
      </dgm:t>
    </dgm:pt>
    <dgm:pt modelId="{62AC4D4E-12AF-4AFF-8683-C9EB11BE5DF0}" type="parTrans" cxnId="{216EAAD9-6CBB-41A6-8116-1B8514AD946D}">
      <dgm:prSet/>
      <dgm:spPr/>
      <dgm:t>
        <a:bodyPr/>
        <a:lstStyle/>
        <a:p>
          <a:endParaRPr lang="en-US"/>
        </a:p>
      </dgm:t>
    </dgm:pt>
    <dgm:pt modelId="{39A558D5-419B-479A-B172-43D4F867CB7F}" type="sibTrans" cxnId="{216EAAD9-6CBB-41A6-8116-1B8514AD946D}">
      <dgm:prSet custT="1"/>
      <dgm:spPr>
        <a:solidFill>
          <a:schemeClr val="accent1">
            <a:lumMod val="75000"/>
          </a:schemeClr>
        </a:solidFill>
      </dgm:spPr>
      <dgm:t>
        <a:bodyPr/>
        <a:lstStyle/>
        <a:p>
          <a:endParaRPr lang="en-US" sz="1100"/>
        </a:p>
      </dgm:t>
    </dgm:pt>
    <dgm:pt modelId="{36EF2D5B-11C8-44CC-8C65-3AD68AE247E1}">
      <dgm:prSet phldrT="[Text]" custT="1"/>
      <dgm:spPr/>
      <dgm:t>
        <a:bodyPr/>
        <a:lstStyle/>
        <a:p>
          <a:r>
            <a:rPr lang="en-US" sz="1400" dirty="0">
              <a:solidFill>
                <a:schemeClr val="accent1">
                  <a:lumMod val="50000"/>
                </a:schemeClr>
              </a:solidFill>
            </a:rPr>
            <a:t>Once all paperwork and classroom and behind the wheel training is completed, trainer notifies SESC  when student is ready to be tested.	</a:t>
          </a:r>
        </a:p>
      </dgm:t>
    </dgm:pt>
    <dgm:pt modelId="{CCF3FEDC-04DB-4D3C-A5CD-19E018E31728}" type="parTrans" cxnId="{FDE5DCB1-D812-4292-BB65-625185C66144}">
      <dgm:prSet/>
      <dgm:spPr/>
      <dgm:t>
        <a:bodyPr/>
        <a:lstStyle/>
        <a:p>
          <a:endParaRPr lang="en-US"/>
        </a:p>
      </dgm:t>
    </dgm:pt>
    <dgm:pt modelId="{6BC2DB30-76F0-4506-821C-6B0278C6AB27}" type="sibTrans" cxnId="{FDE5DCB1-D812-4292-BB65-625185C66144}">
      <dgm:prSet custT="1"/>
      <dgm:spPr/>
      <dgm:t>
        <a:bodyPr/>
        <a:lstStyle/>
        <a:p>
          <a:endParaRPr lang="en-US" sz="1100"/>
        </a:p>
      </dgm:t>
    </dgm:pt>
    <dgm:pt modelId="{647B013F-0C84-4329-9D73-AFC121BEE4FF}">
      <dgm:prSet phldrT="[Text]" custT="1"/>
      <dgm:spPr/>
      <dgm:t>
        <a:bodyPr/>
        <a:lstStyle/>
        <a:p>
          <a:pPr algn="ctr"/>
          <a:r>
            <a:rPr lang="en-US" sz="1400" dirty="0">
              <a:solidFill>
                <a:schemeClr val="accent1">
                  <a:lumMod val="50000"/>
                </a:schemeClr>
              </a:solidFill>
            </a:rPr>
            <a:t>County notifies SESC of new class </a:t>
          </a:r>
          <a:r>
            <a:rPr lang="en-US" sz="1400" dirty="0" smtClean="0">
              <a:solidFill>
                <a:schemeClr val="accent1">
                  <a:lumMod val="50000"/>
                </a:schemeClr>
              </a:solidFill>
            </a:rPr>
            <a:t>by </a:t>
          </a:r>
          <a:r>
            <a:rPr lang="en-US" sz="1400" dirty="0">
              <a:solidFill>
                <a:schemeClr val="accent1">
                  <a:lumMod val="50000"/>
                </a:schemeClr>
              </a:solidFill>
            </a:rPr>
            <a:t>submitting request for training </a:t>
          </a:r>
          <a:r>
            <a:rPr lang="en-US" sz="1400" dirty="0" smtClean="0">
              <a:solidFill>
                <a:schemeClr val="accent1">
                  <a:lumMod val="50000"/>
                </a:schemeClr>
              </a:solidFill>
            </a:rPr>
            <a:t>form for each student.</a:t>
          </a:r>
          <a:r>
            <a:rPr lang="en-US" sz="1400" dirty="0">
              <a:solidFill>
                <a:schemeClr val="accent1">
                  <a:lumMod val="50000"/>
                </a:schemeClr>
              </a:solidFill>
            </a:rPr>
            <a:t>	</a:t>
          </a:r>
        </a:p>
      </dgm:t>
    </dgm:pt>
    <dgm:pt modelId="{A6496FED-64BF-4064-99C7-9B252CA613A4}" type="parTrans" cxnId="{33DDAE18-65E7-4CD2-8802-993F22AF7E03}">
      <dgm:prSet/>
      <dgm:spPr/>
      <dgm:t>
        <a:bodyPr/>
        <a:lstStyle/>
        <a:p>
          <a:endParaRPr lang="en-US"/>
        </a:p>
      </dgm:t>
    </dgm:pt>
    <dgm:pt modelId="{774728B1-0DBA-4442-A039-FECD8B9D9E98}" type="sibTrans" cxnId="{33DDAE18-65E7-4CD2-8802-993F22AF7E03}">
      <dgm:prSet custT="1"/>
      <dgm:spPr>
        <a:solidFill>
          <a:schemeClr val="accent1">
            <a:lumMod val="75000"/>
          </a:schemeClr>
        </a:solidFill>
      </dgm:spPr>
      <dgm:t>
        <a:bodyPr/>
        <a:lstStyle/>
        <a:p>
          <a:endParaRPr lang="en-US" sz="1100"/>
        </a:p>
      </dgm:t>
    </dgm:pt>
    <dgm:pt modelId="{C04AEDEA-7065-418C-961F-F92FB9EC5124}" type="pres">
      <dgm:prSet presAssocID="{BD58C5E2-99C6-45E6-AC3E-23C8057A013F}" presName="Name0" presStyleCnt="0">
        <dgm:presLayoutVars>
          <dgm:chMax val="11"/>
          <dgm:chPref val="11"/>
          <dgm:dir/>
          <dgm:resizeHandles/>
        </dgm:presLayoutVars>
      </dgm:prSet>
      <dgm:spPr/>
      <dgm:t>
        <a:bodyPr/>
        <a:lstStyle/>
        <a:p>
          <a:endParaRPr lang="en-US"/>
        </a:p>
      </dgm:t>
    </dgm:pt>
    <dgm:pt modelId="{13A4C01A-8C12-4429-9491-91F06C2D2884}" type="pres">
      <dgm:prSet presAssocID="{36EF2D5B-11C8-44CC-8C65-3AD68AE247E1}" presName="Accent4" presStyleCnt="0"/>
      <dgm:spPr/>
    </dgm:pt>
    <dgm:pt modelId="{524E4091-F94F-47AD-A04F-3481CA2B0FB5}" type="pres">
      <dgm:prSet presAssocID="{36EF2D5B-11C8-44CC-8C65-3AD68AE247E1}" presName="Accent" presStyleLbl="node1" presStyleIdx="0" presStyleCnt="4"/>
      <dgm:spPr/>
    </dgm:pt>
    <dgm:pt modelId="{B806D52F-A46A-48D4-B339-C5CEB9B59688}" type="pres">
      <dgm:prSet presAssocID="{36EF2D5B-11C8-44CC-8C65-3AD68AE247E1}" presName="ParentBackground4" presStyleCnt="0"/>
      <dgm:spPr/>
    </dgm:pt>
    <dgm:pt modelId="{BC13C15A-9F85-4843-9FF0-DF6D8DA58585}" type="pres">
      <dgm:prSet presAssocID="{36EF2D5B-11C8-44CC-8C65-3AD68AE247E1}" presName="ParentBackground" presStyleLbl="fgAcc1" presStyleIdx="0" presStyleCnt="4"/>
      <dgm:spPr/>
      <dgm:t>
        <a:bodyPr/>
        <a:lstStyle/>
        <a:p>
          <a:endParaRPr lang="en-US"/>
        </a:p>
      </dgm:t>
    </dgm:pt>
    <dgm:pt modelId="{CD40E39D-5A44-43B9-90DE-EE810F003B48}" type="pres">
      <dgm:prSet presAssocID="{36EF2D5B-11C8-44CC-8C65-3AD68AE247E1}" presName="Parent4" presStyleLbl="revTx" presStyleIdx="0" presStyleCnt="0">
        <dgm:presLayoutVars>
          <dgm:chMax val="1"/>
          <dgm:chPref val="1"/>
          <dgm:bulletEnabled val="1"/>
        </dgm:presLayoutVars>
      </dgm:prSet>
      <dgm:spPr/>
      <dgm:t>
        <a:bodyPr/>
        <a:lstStyle/>
        <a:p>
          <a:endParaRPr lang="en-US"/>
        </a:p>
      </dgm:t>
    </dgm:pt>
    <dgm:pt modelId="{950A8A65-F361-4D16-BDA3-F446949CC2AE}" type="pres">
      <dgm:prSet presAssocID="{1D329BCC-2431-48A0-A300-22E30BD41369}" presName="Accent3" presStyleCnt="0"/>
      <dgm:spPr/>
    </dgm:pt>
    <dgm:pt modelId="{F2D2060D-43F2-4944-B024-6CC3C73FBCF1}" type="pres">
      <dgm:prSet presAssocID="{1D329BCC-2431-48A0-A300-22E30BD41369}" presName="Accent" presStyleLbl="node1" presStyleIdx="1" presStyleCnt="4"/>
      <dgm:spPr/>
    </dgm:pt>
    <dgm:pt modelId="{D8C0D4B3-80F1-454F-9E5D-AFE1864982B4}" type="pres">
      <dgm:prSet presAssocID="{1D329BCC-2431-48A0-A300-22E30BD41369}" presName="ParentBackground3" presStyleCnt="0"/>
      <dgm:spPr/>
    </dgm:pt>
    <dgm:pt modelId="{89985614-50C7-45A3-9DA2-D8E0E1DA5249}" type="pres">
      <dgm:prSet presAssocID="{1D329BCC-2431-48A0-A300-22E30BD41369}" presName="ParentBackground" presStyleLbl="fgAcc1" presStyleIdx="1" presStyleCnt="4"/>
      <dgm:spPr/>
      <dgm:t>
        <a:bodyPr/>
        <a:lstStyle/>
        <a:p>
          <a:endParaRPr lang="en-US"/>
        </a:p>
      </dgm:t>
    </dgm:pt>
    <dgm:pt modelId="{A1893510-9ED7-4228-BC9F-264FBA798F3F}" type="pres">
      <dgm:prSet presAssocID="{1D329BCC-2431-48A0-A300-22E30BD41369}" presName="Parent3" presStyleLbl="revTx" presStyleIdx="0" presStyleCnt="0">
        <dgm:presLayoutVars>
          <dgm:chMax val="1"/>
          <dgm:chPref val="1"/>
          <dgm:bulletEnabled val="1"/>
        </dgm:presLayoutVars>
      </dgm:prSet>
      <dgm:spPr/>
      <dgm:t>
        <a:bodyPr/>
        <a:lstStyle/>
        <a:p>
          <a:endParaRPr lang="en-US"/>
        </a:p>
      </dgm:t>
    </dgm:pt>
    <dgm:pt modelId="{65634013-3114-47E7-BCD7-A4015A924724}" type="pres">
      <dgm:prSet presAssocID="{65B6A5CF-1068-49DC-8482-29893368A1FE}" presName="Accent2" presStyleCnt="0"/>
      <dgm:spPr/>
    </dgm:pt>
    <dgm:pt modelId="{20B74F41-D286-4800-9403-39D173777DE5}" type="pres">
      <dgm:prSet presAssocID="{65B6A5CF-1068-49DC-8482-29893368A1FE}" presName="Accent" presStyleLbl="node1" presStyleIdx="2" presStyleCnt="4"/>
      <dgm:spPr/>
    </dgm:pt>
    <dgm:pt modelId="{D0F7B16B-D9C9-4A79-80AF-E9604F8343D6}" type="pres">
      <dgm:prSet presAssocID="{65B6A5CF-1068-49DC-8482-29893368A1FE}" presName="ParentBackground2" presStyleCnt="0"/>
      <dgm:spPr/>
    </dgm:pt>
    <dgm:pt modelId="{D287FA7F-E133-44F2-9D93-304A0BFD138E}" type="pres">
      <dgm:prSet presAssocID="{65B6A5CF-1068-49DC-8482-29893368A1FE}" presName="ParentBackground" presStyleLbl="fgAcc1" presStyleIdx="2" presStyleCnt="4"/>
      <dgm:spPr/>
      <dgm:t>
        <a:bodyPr/>
        <a:lstStyle/>
        <a:p>
          <a:endParaRPr lang="en-US"/>
        </a:p>
      </dgm:t>
    </dgm:pt>
    <dgm:pt modelId="{39D37B44-5C72-48FB-AD6F-0FB11B55F600}" type="pres">
      <dgm:prSet presAssocID="{65B6A5CF-1068-49DC-8482-29893368A1FE}" presName="Parent2" presStyleLbl="revTx" presStyleIdx="0" presStyleCnt="0">
        <dgm:presLayoutVars>
          <dgm:chMax val="1"/>
          <dgm:chPref val="1"/>
          <dgm:bulletEnabled val="1"/>
        </dgm:presLayoutVars>
      </dgm:prSet>
      <dgm:spPr/>
      <dgm:t>
        <a:bodyPr/>
        <a:lstStyle/>
        <a:p>
          <a:endParaRPr lang="en-US"/>
        </a:p>
      </dgm:t>
    </dgm:pt>
    <dgm:pt modelId="{B96E4840-FD5A-4EFF-B8AD-255C9B4A01A1}" type="pres">
      <dgm:prSet presAssocID="{647B013F-0C84-4329-9D73-AFC121BEE4FF}" presName="Accent1" presStyleCnt="0"/>
      <dgm:spPr/>
    </dgm:pt>
    <dgm:pt modelId="{A9DAEBD9-4B58-440D-81B4-BC663EF9EB98}" type="pres">
      <dgm:prSet presAssocID="{647B013F-0C84-4329-9D73-AFC121BEE4FF}" presName="Accent" presStyleLbl="node1" presStyleIdx="3" presStyleCnt="4"/>
      <dgm:spPr/>
    </dgm:pt>
    <dgm:pt modelId="{66288C83-7AFE-4B5C-8CC6-B13A1EEF18D2}" type="pres">
      <dgm:prSet presAssocID="{647B013F-0C84-4329-9D73-AFC121BEE4FF}" presName="ParentBackground1" presStyleCnt="0"/>
      <dgm:spPr/>
    </dgm:pt>
    <dgm:pt modelId="{E4CBDB95-2627-44C4-98CF-AD541727F101}" type="pres">
      <dgm:prSet presAssocID="{647B013F-0C84-4329-9D73-AFC121BEE4FF}" presName="ParentBackground" presStyleLbl="fgAcc1" presStyleIdx="3" presStyleCnt="4"/>
      <dgm:spPr/>
      <dgm:t>
        <a:bodyPr/>
        <a:lstStyle/>
        <a:p>
          <a:endParaRPr lang="en-US"/>
        </a:p>
      </dgm:t>
    </dgm:pt>
    <dgm:pt modelId="{B0F6F1E5-0164-48AC-A654-A36D7CB283FE}" type="pres">
      <dgm:prSet presAssocID="{647B013F-0C84-4329-9D73-AFC121BEE4FF}" presName="Parent1" presStyleLbl="revTx" presStyleIdx="0" presStyleCnt="0">
        <dgm:presLayoutVars>
          <dgm:chMax val="1"/>
          <dgm:chPref val="1"/>
          <dgm:bulletEnabled val="1"/>
        </dgm:presLayoutVars>
      </dgm:prSet>
      <dgm:spPr/>
      <dgm:t>
        <a:bodyPr/>
        <a:lstStyle/>
        <a:p>
          <a:endParaRPr lang="en-US"/>
        </a:p>
      </dgm:t>
    </dgm:pt>
  </dgm:ptLst>
  <dgm:cxnLst>
    <dgm:cxn modelId="{EE4A8C7D-3021-435F-A2E7-7F76271915D1}" type="presOf" srcId="{1D329BCC-2431-48A0-A300-22E30BD41369}" destId="{89985614-50C7-45A3-9DA2-D8E0E1DA5249}" srcOrd="0" destOrd="0" presId="urn:microsoft.com/office/officeart/2011/layout/CircleProcess"/>
    <dgm:cxn modelId="{6947705C-FFAD-4D65-9346-5D71249C17BF}" type="presOf" srcId="{647B013F-0C84-4329-9D73-AFC121BEE4FF}" destId="{B0F6F1E5-0164-48AC-A654-A36D7CB283FE}" srcOrd="1" destOrd="0" presId="urn:microsoft.com/office/officeart/2011/layout/CircleProcess"/>
    <dgm:cxn modelId="{DD065038-F1A8-4984-8AFB-1970BBD7FE1B}" type="presOf" srcId="{36EF2D5B-11C8-44CC-8C65-3AD68AE247E1}" destId="{BC13C15A-9F85-4843-9FF0-DF6D8DA58585}" srcOrd="0" destOrd="0" presId="urn:microsoft.com/office/officeart/2011/layout/CircleProcess"/>
    <dgm:cxn modelId="{7C1C7581-3525-4FAB-92AB-FCAC50BBBF18}" type="presOf" srcId="{65B6A5CF-1068-49DC-8482-29893368A1FE}" destId="{39D37B44-5C72-48FB-AD6F-0FB11B55F600}" srcOrd="1" destOrd="0" presId="urn:microsoft.com/office/officeart/2011/layout/CircleProcess"/>
    <dgm:cxn modelId="{FDE5DCB1-D812-4292-BB65-625185C66144}" srcId="{BD58C5E2-99C6-45E6-AC3E-23C8057A013F}" destId="{36EF2D5B-11C8-44CC-8C65-3AD68AE247E1}" srcOrd="3" destOrd="0" parTransId="{CCF3FEDC-04DB-4D3C-A5CD-19E018E31728}" sibTransId="{6BC2DB30-76F0-4506-821C-6B0278C6AB27}"/>
    <dgm:cxn modelId="{216EAAD9-6CBB-41A6-8116-1B8514AD946D}" srcId="{BD58C5E2-99C6-45E6-AC3E-23C8057A013F}" destId="{1D329BCC-2431-48A0-A300-22E30BD41369}" srcOrd="2" destOrd="0" parTransId="{62AC4D4E-12AF-4AFF-8683-C9EB11BE5DF0}" sibTransId="{39A558D5-419B-479A-B172-43D4F867CB7F}"/>
    <dgm:cxn modelId="{A737D229-85A5-49BE-839A-7EE8BF0BC9AE}" srcId="{BD58C5E2-99C6-45E6-AC3E-23C8057A013F}" destId="{65B6A5CF-1068-49DC-8482-29893368A1FE}" srcOrd="1" destOrd="0" parTransId="{8F60A69C-AF03-4F88-B587-D0E61EBA7530}" sibTransId="{B21CEA12-497C-4A4C-BECF-9847FBD7B9E9}"/>
    <dgm:cxn modelId="{881FC6D9-619D-4191-9AC4-5644A73633B0}" type="presOf" srcId="{647B013F-0C84-4329-9D73-AFC121BEE4FF}" destId="{E4CBDB95-2627-44C4-98CF-AD541727F101}" srcOrd="0" destOrd="0" presId="urn:microsoft.com/office/officeart/2011/layout/CircleProcess"/>
    <dgm:cxn modelId="{7402D0F1-33DB-4C0C-A1D3-AB2F97ACCDD5}" type="presOf" srcId="{65B6A5CF-1068-49DC-8482-29893368A1FE}" destId="{D287FA7F-E133-44F2-9D93-304A0BFD138E}" srcOrd="0" destOrd="0" presId="urn:microsoft.com/office/officeart/2011/layout/CircleProcess"/>
    <dgm:cxn modelId="{33DDAE18-65E7-4CD2-8802-993F22AF7E03}" srcId="{BD58C5E2-99C6-45E6-AC3E-23C8057A013F}" destId="{647B013F-0C84-4329-9D73-AFC121BEE4FF}" srcOrd="0" destOrd="0" parTransId="{A6496FED-64BF-4064-99C7-9B252CA613A4}" sibTransId="{774728B1-0DBA-4442-A039-FECD8B9D9E98}"/>
    <dgm:cxn modelId="{05514A40-62B6-47BE-9F47-3C0CD0A1CE26}" type="presOf" srcId="{1D329BCC-2431-48A0-A300-22E30BD41369}" destId="{A1893510-9ED7-4228-BC9F-264FBA798F3F}" srcOrd="1" destOrd="0" presId="urn:microsoft.com/office/officeart/2011/layout/CircleProcess"/>
    <dgm:cxn modelId="{266DB381-614F-4CE6-B0BC-47DA25272780}" type="presOf" srcId="{BD58C5E2-99C6-45E6-AC3E-23C8057A013F}" destId="{C04AEDEA-7065-418C-961F-F92FB9EC5124}" srcOrd="0" destOrd="0" presId="urn:microsoft.com/office/officeart/2011/layout/CircleProcess"/>
    <dgm:cxn modelId="{A8C66E7E-A2B3-4593-B14C-6DF04C6E8E61}" type="presOf" srcId="{36EF2D5B-11C8-44CC-8C65-3AD68AE247E1}" destId="{CD40E39D-5A44-43B9-90DE-EE810F003B48}" srcOrd="1" destOrd="0" presId="urn:microsoft.com/office/officeart/2011/layout/CircleProcess"/>
    <dgm:cxn modelId="{F3665748-A478-49C3-A5D9-6A0DB7F9A78B}" type="presParOf" srcId="{C04AEDEA-7065-418C-961F-F92FB9EC5124}" destId="{13A4C01A-8C12-4429-9491-91F06C2D2884}" srcOrd="0" destOrd="0" presId="urn:microsoft.com/office/officeart/2011/layout/CircleProcess"/>
    <dgm:cxn modelId="{9AD726EC-ED43-4E0E-824E-4F46309779B2}" type="presParOf" srcId="{13A4C01A-8C12-4429-9491-91F06C2D2884}" destId="{524E4091-F94F-47AD-A04F-3481CA2B0FB5}" srcOrd="0" destOrd="0" presId="urn:microsoft.com/office/officeart/2011/layout/CircleProcess"/>
    <dgm:cxn modelId="{077CBEF8-6B63-457C-A938-8D9BF861C285}" type="presParOf" srcId="{C04AEDEA-7065-418C-961F-F92FB9EC5124}" destId="{B806D52F-A46A-48D4-B339-C5CEB9B59688}" srcOrd="1" destOrd="0" presId="urn:microsoft.com/office/officeart/2011/layout/CircleProcess"/>
    <dgm:cxn modelId="{7B093EA1-9542-416D-A010-03382CF8FCA7}" type="presParOf" srcId="{B806D52F-A46A-48D4-B339-C5CEB9B59688}" destId="{BC13C15A-9F85-4843-9FF0-DF6D8DA58585}" srcOrd="0" destOrd="0" presId="urn:microsoft.com/office/officeart/2011/layout/CircleProcess"/>
    <dgm:cxn modelId="{3497205D-87E5-49A5-9EA8-1615A38F66F5}" type="presParOf" srcId="{C04AEDEA-7065-418C-961F-F92FB9EC5124}" destId="{CD40E39D-5A44-43B9-90DE-EE810F003B48}" srcOrd="2" destOrd="0" presId="urn:microsoft.com/office/officeart/2011/layout/CircleProcess"/>
    <dgm:cxn modelId="{B9DBA10F-F282-4EAB-B48D-966571FE247E}" type="presParOf" srcId="{C04AEDEA-7065-418C-961F-F92FB9EC5124}" destId="{950A8A65-F361-4D16-BDA3-F446949CC2AE}" srcOrd="3" destOrd="0" presId="urn:microsoft.com/office/officeart/2011/layout/CircleProcess"/>
    <dgm:cxn modelId="{096BABC6-8FBD-47FA-B8F8-A9422E065429}" type="presParOf" srcId="{950A8A65-F361-4D16-BDA3-F446949CC2AE}" destId="{F2D2060D-43F2-4944-B024-6CC3C73FBCF1}" srcOrd="0" destOrd="0" presId="urn:microsoft.com/office/officeart/2011/layout/CircleProcess"/>
    <dgm:cxn modelId="{B4AFD4BE-17B2-4AC3-B776-E808E14D3BDD}" type="presParOf" srcId="{C04AEDEA-7065-418C-961F-F92FB9EC5124}" destId="{D8C0D4B3-80F1-454F-9E5D-AFE1864982B4}" srcOrd="4" destOrd="0" presId="urn:microsoft.com/office/officeart/2011/layout/CircleProcess"/>
    <dgm:cxn modelId="{7899BA94-DBDB-41BD-98FD-C805D95A8195}" type="presParOf" srcId="{D8C0D4B3-80F1-454F-9E5D-AFE1864982B4}" destId="{89985614-50C7-45A3-9DA2-D8E0E1DA5249}" srcOrd="0" destOrd="0" presId="urn:microsoft.com/office/officeart/2011/layout/CircleProcess"/>
    <dgm:cxn modelId="{511D63AB-F831-422F-A2A9-111EF24C2AC3}" type="presParOf" srcId="{C04AEDEA-7065-418C-961F-F92FB9EC5124}" destId="{A1893510-9ED7-4228-BC9F-264FBA798F3F}" srcOrd="5" destOrd="0" presId="urn:microsoft.com/office/officeart/2011/layout/CircleProcess"/>
    <dgm:cxn modelId="{C23C5713-F51B-4316-AF13-79455C287839}" type="presParOf" srcId="{C04AEDEA-7065-418C-961F-F92FB9EC5124}" destId="{65634013-3114-47E7-BCD7-A4015A924724}" srcOrd="6" destOrd="0" presId="urn:microsoft.com/office/officeart/2011/layout/CircleProcess"/>
    <dgm:cxn modelId="{8A70B9BE-9396-4AE2-BA15-EAA61E99D1EA}" type="presParOf" srcId="{65634013-3114-47E7-BCD7-A4015A924724}" destId="{20B74F41-D286-4800-9403-39D173777DE5}" srcOrd="0" destOrd="0" presId="urn:microsoft.com/office/officeart/2011/layout/CircleProcess"/>
    <dgm:cxn modelId="{0E0FD98F-45DC-44A2-B56E-73544A0314FB}" type="presParOf" srcId="{C04AEDEA-7065-418C-961F-F92FB9EC5124}" destId="{D0F7B16B-D9C9-4A79-80AF-E9604F8343D6}" srcOrd="7" destOrd="0" presId="urn:microsoft.com/office/officeart/2011/layout/CircleProcess"/>
    <dgm:cxn modelId="{F1C97BFA-0977-4517-94DC-C64E56219B51}" type="presParOf" srcId="{D0F7B16B-D9C9-4A79-80AF-E9604F8343D6}" destId="{D287FA7F-E133-44F2-9D93-304A0BFD138E}" srcOrd="0" destOrd="0" presId="urn:microsoft.com/office/officeart/2011/layout/CircleProcess"/>
    <dgm:cxn modelId="{4D229B8A-E329-45F9-94FD-109F319BF45F}" type="presParOf" srcId="{C04AEDEA-7065-418C-961F-F92FB9EC5124}" destId="{39D37B44-5C72-48FB-AD6F-0FB11B55F600}" srcOrd="8" destOrd="0" presId="urn:microsoft.com/office/officeart/2011/layout/CircleProcess"/>
    <dgm:cxn modelId="{EF8EDB2E-3EAA-4F88-AA44-3FC1964224BE}" type="presParOf" srcId="{C04AEDEA-7065-418C-961F-F92FB9EC5124}" destId="{B96E4840-FD5A-4EFF-B8AD-255C9B4A01A1}" srcOrd="9" destOrd="0" presId="urn:microsoft.com/office/officeart/2011/layout/CircleProcess"/>
    <dgm:cxn modelId="{3E71C8F3-0B6C-4F10-AF98-F0569CAD1A67}" type="presParOf" srcId="{B96E4840-FD5A-4EFF-B8AD-255C9B4A01A1}" destId="{A9DAEBD9-4B58-440D-81B4-BC663EF9EB98}" srcOrd="0" destOrd="0" presId="urn:microsoft.com/office/officeart/2011/layout/CircleProcess"/>
    <dgm:cxn modelId="{16A6A6E2-5DA6-41DF-93C6-34BC6010304F}" type="presParOf" srcId="{C04AEDEA-7065-418C-961F-F92FB9EC5124}" destId="{66288C83-7AFE-4B5C-8CC6-B13A1EEF18D2}" srcOrd="10" destOrd="0" presId="urn:microsoft.com/office/officeart/2011/layout/CircleProcess"/>
    <dgm:cxn modelId="{F3D22FD7-1241-45CE-AC56-0FD165F441A9}" type="presParOf" srcId="{66288C83-7AFE-4B5C-8CC6-B13A1EEF18D2}" destId="{E4CBDB95-2627-44C4-98CF-AD541727F101}" srcOrd="0" destOrd="0" presId="urn:microsoft.com/office/officeart/2011/layout/CircleProcess"/>
    <dgm:cxn modelId="{9F5708EC-5C42-4226-8901-F708C4786457}" type="presParOf" srcId="{C04AEDEA-7065-418C-961F-F92FB9EC5124}" destId="{B0F6F1E5-0164-48AC-A654-A36D7CB283FE}"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8C5E2-99C6-45E6-AC3E-23C8057A013F}" type="doc">
      <dgm:prSet loTypeId="urn:microsoft.com/office/officeart/2011/layout/CircleProcess" loCatId="process" qsTypeId="urn:microsoft.com/office/officeart/2005/8/quickstyle/simple2" qsCatId="simple" csTypeId="urn:microsoft.com/office/officeart/2005/8/colors/accent1_2" csCatId="accent1" phldr="1"/>
      <dgm:spPr/>
      <dgm:t>
        <a:bodyPr/>
        <a:lstStyle/>
        <a:p>
          <a:endParaRPr lang="en-US"/>
        </a:p>
      </dgm:t>
    </dgm:pt>
    <dgm:pt modelId="{615DB8C8-DD66-44EF-8885-62451CFB4C43}">
      <dgm:prSet phldrT="[Text]" custT="1"/>
      <dgm:spPr>
        <a:xfrm>
          <a:off x="5839362" y="3542565"/>
          <a:ext cx="1165787" cy="1105405"/>
        </a:xfrm>
      </dgm:spPr>
      <dgm:t>
        <a:bodyPr/>
        <a:lstStyle/>
        <a:p>
          <a:r>
            <a:rPr lang="en-US" sz="1400" dirty="0" smtClean="0">
              <a:solidFill>
                <a:schemeClr val="accent1">
                  <a:lumMod val="50000"/>
                </a:schemeClr>
              </a:solidFill>
              <a:latin typeface="Calibri"/>
              <a:ea typeface="+mn-ea"/>
              <a:cs typeface="+mn-cs"/>
            </a:rPr>
            <a:t>If approval is denied and further clarification is needed, SESC notifies trainer of any issues requiring resolution.</a:t>
          </a:r>
          <a:endParaRPr lang="en-US" sz="1400" dirty="0">
            <a:solidFill>
              <a:schemeClr val="accent1">
                <a:lumMod val="50000"/>
              </a:schemeClr>
            </a:solidFill>
            <a:latin typeface="Calibri"/>
            <a:ea typeface="+mn-ea"/>
            <a:cs typeface="+mn-cs"/>
          </a:endParaRPr>
        </a:p>
      </dgm:t>
    </dgm:pt>
    <dgm:pt modelId="{F9CF3BD1-15C1-4F92-9A01-31B058DD56C7}" type="parTrans" cxnId="{51492422-CF94-4987-9240-16C779DC2702}">
      <dgm:prSet/>
      <dgm:spPr/>
      <dgm:t>
        <a:bodyPr/>
        <a:lstStyle/>
        <a:p>
          <a:endParaRPr lang="en-US"/>
        </a:p>
      </dgm:t>
    </dgm:pt>
    <dgm:pt modelId="{CE1E06E7-55BC-4EFE-986E-E5AFD7E2716E}" type="sibTrans" cxnId="{51492422-CF94-4987-9240-16C779DC2702}">
      <dgm:prSet custT="1"/>
      <dgm:spPr>
        <a:xfrm rot="10738495">
          <a:off x="5393171" y="3944601"/>
          <a:ext cx="315340" cy="332518"/>
        </a:xfrm>
      </dgm:spPr>
      <dgm:t>
        <a:bodyPr/>
        <a:lstStyle/>
        <a:p>
          <a:endParaRPr lang="en-US" sz="1100">
            <a:solidFill>
              <a:sysClr val="window" lastClr="FFFFFF"/>
            </a:solidFill>
            <a:latin typeface="Calibri"/>
            <a:ea typeface="+mn-ea"/>
            <a:cs typeface="+mn-cs"/>
          </a:endParaRPr>
        </a:p>
      </dgm:t>
    </dgm:pt>
    <dgm:pt modelId="{2E37A72A-3351-47ED-94BA-8345333A528A}">
      <dgm:prSet phldrT="[Text]" custT="1"/>
      <dgm:spPr>
        <a:xfrm>
          <a:off x="7482912" y="3566796"/>
          <a:ext cx="1165787" cy="1105405"/>
        </a:xfrm>
      </dgm:spPr>
      <dgm:t>
        <a:bodyPr/>
        <a:lstStyle/>
        <a:p>
          <a:r>
            <a:rPr lang="en-US" sz="1400" dirty="0" smtClean="0">
              <a:solidFill>
                <a:schemeClr val="accent1">
                  <a:lumMod val="50000"/>
                </a:schemeClr>
              </a:solidFill>
              <a:latin typeface="Calibri"/>
              <a:ea typeface="+mn-ea"/>
              <a:cs typeface="+mn-cs"/>
            </a:rPr>
            <a:t>  SESC contacts state bus inspector, who reviews student file, and if approved, gives permission to proceed with certification examination.</a:t>
          </a:r>
          <a:r>
            <a:rPr lang="en-US" sz="1400" dirty="0" smtClean="0">
              <a:latin typeface="Calibri"/>
              <a:ea typeface="+mn-ea"/>
              <a:cs typeface="+mn-cs"/>
            </a:rPr>
            <a:t>.</a:t>
          </a:r>
          <a:endParaRPr lang="en-US" sz="1400" dirty="0">
            <a:latin typeface="Calibri"/>
            <a:ea typeface="+mn-ea"/>
            <a:cs typeface="+mn-cs"/>
          </a:endParaRPr>
        </a:p>
      </dgm:t>
    </dgm:pt>
    <dgm:pt modelId="{6410FA33-BC7D-4741-A98E-6C3391F23424}" type="parTrans" cxnId="{7DA7AF99-124A-4A4A-B218-D0C96447460B}">
      <dgm:prSet/>
      <dgm:spPr/>
      <dgm:t>
        <a:bodyPr/>
        <a:lstStyle/>
        <a:p>
          <a:endParaRPr lang="en-US"/>
        </a:p>
      </dgm:t>
    </dgm:pt>
    <dgm:pt modelId="{D0312B13-B77A-451D-874C-D9C482EBDCF0}" type="sibTrans" cxnId="{7DA7AF99-124A-4A4A-B218-D0C96447460B}">
      <dgm:prSet custT="1"/>
      <dgm:spPr>
        <a:xfrm rot="10850679">
          <a:off x="7124576" y="3941230"/>
          <a:ext cx="253242" cy="332518"/>
        </a:xfrm>
      </dgm:spPr>
      <dgm:t>
        <a:bodyPr/>
        <a:lstStyle/>
        <a:p>
          <a:endParaRPr lang="en-US" sz="1100">
            <a:solidFill>
              <a:sysClr val="window" lastClr="FFFFFF"/>
            </a:solidFill>
            <a:latin typeface="Calibri"/>
            <a:ea typeface="+mn-ea"/>
            <a:cs typeface="+mn-cs"/>
          </a:endParaRPr>
        </a:p>
      </dgm:t>
    </dgm:pt>
    <dgm:pt modelId="{2FE3AE44-CAA8-4437-BD9D-736A6C675E27}">
      <dgm:prSet phldrT="[Text]" custT="1"/>
      <dgm:spPr>
        <a:xfrm>
          <a:off x="4078688" y="3574069"/>
          <a:ext cx="1165787" cy="1105405"/>
        </a:xfrm>
      </dgm:spPr>
      <dgm:t>
        <a:bodyPr/>
        <a:lstStyle/>
        <a:p>
          <a:r>
            <a:rPr lang="en-US" sz="1400" dirty="0" smtClean="0">
              <a:solidFill>
                <a:schemeClr val="accent1">
                  <a:lumMod val="50000"/>
                </a:schemeClr>
              </a:solidFill>
              <a:latin typeface="Calibri"/>
              <a:ea typeface="+mn-ea"/>
              <a:cs typeface="+mn-cs"/>
            </a:rPr>
            <a:t>SESC sends signed certification for examination form to trainer/examiner and coordinates examination date with all involved.</a:t>
          </a:r>
          <a:r>
            <a:rPr lang="en-US" sz="1100" dirty="0" smtClean="0">
              <a:solidFill>
                <a:schemeClr val="accent1">
                  <a:lumMod val="50000"/>
                </a:schemeClr>
              </a:solidFill>
              <a:latin typeface="Calibri"/>
              <a:ea typeface="+mn-ea"/>
              <a:cs typeface="+mn-cs"/>
            </a:rPr>
            <a:t> </a:t>
          </a:r>
          <a:endParaRPr lang="en-US" sz="1100" dirty="0">
            <a:solidFill>
              <a:schemeClr val="accent1">
                <a:lumMod val="50000"/>
              </a:schemeClr>
            </a:solidFill>
            <a:latin typeface="Calibri"/>
            <a:ea typeface="+mn-ea"/>
            <a:cs typeface="+mn-cs"/>
          </a:endParaRPr>
        </a:p>
      </dgm:t>
    </dgm:pt>
    <dgm:pt modelId="{FB39B6D8-E846-4AC7-B3FB-210229794DA9}" type="parTrans" cxnId="{CF3F50B7-AAB6-4CB3-B1B8-6A6F2880AD44}">
      <dgm:prSet/>
      <dgm:spPr/>
      <dgm:t>
        <a:bodyPr/>
        <a:lstStyle/>
        <a:p>
          <a:endParaRPr lang="en-US"/>
        </a:p>
      </dgm:t>
    </dgm:pt>
    <dgm:pt modelId="{4D8F7119-6170-4609-B397-29E99FBA9420}" type="sibTrans" cxnId="{CF3F50B7-AAB6-4CB3-B1B8-6A6F2880AD44}">
      <dgm:prSet custT="1"/>
      <dgm:spPr>
        <a:xfrm rot="10779264">
          <a:off x="3697683" y="3965514"/>
          <a:ext cx="269246" cy="332518"/>
        </a:xfrm>
      </dgm:spPr>
      <dgm:t>
        <a:bodyPr/>
        <a:lstStyle/>
        <a:p>
          <a:endParaRPr lang="en-US" sz="1100">
            <a:solidFill>
              <a:sysClr val="window" lastClr="FFFFFF"/>
            </a:solidFill>
            <a:latin typeface="Calibri"/>
            <a:ea typeface="+mn-ea"/>
            <a:cs typeface="+mn-cs"/>
          </a:endParaRPr>
        </a:p>
      </dgm:t>
    </dgm:pt>
    <dgm:pt modelId="{52B8741B-9EEB-4ECC-B64A-5B2B55BBE601}">
      <dgm:prSet phldrT="[Text]" custT="1"/>
      <dgm:spPr>
        <a:xfrm>
          <a:off x="2404898" y="3584165"/>
          <a:ext cx="1165787" cy="1105405"/>
        </a:xfrm>
      </dgm:spPr>
      <dgm:t>
        <a:bodyPr/>
        <a:lstStyle/>
        <a:p>
          <a:r>
            <a:rPr lang="en-US" sz="1400" dirty="0" smtClean="0">
              <a:solidFill>
                <a:schemeClr val="accent1">
                  <a:lumMod val="50000"/>
                </a:schemeClr>
              </a:solidFill>
              <a:latin typeface="Calibri"/>
              <a:ea typeface="+mn-ea"/>
              <a:cs typeface="+mn-cs"/>
            </a:rPr>
            <a:t>If  student fails certification exam, arrangements are made to provide additional training and a retest date is scheduled.</a:t>
          </a:r>
          <a:endParaRPr lang="en-US" sz="1400" dirty="0">
            <a:solidFill>
              <a:schemeClr val="accent1">
                <a:lumMod val="50000"/>
              </a:schemeClr>
            </a:solidFill>
            <a:latin typeface="Calibri"/>
            <a:ea typeface="+mn-ea"/>
            <a:cs typeface="+mn-cs"/>
          </a:endParaRPr>
        </a:p>
      </dgm:t>
    </dgm:pt>
    <dgm:pt modelId="{3D07310A-F7E5-46EB-8ABD-E44E0667C9C1}" type="parTrans" cxnId="{A3233E20-AF23-4A5C-B0CE-7D69CCACE890}">
      <dgm:prSet/>
      <dgm:spPr/>
      <dgm:t>
        <a:bodyPr/>
        <a:lstStyle/>
        <a:p>
          <a:endParaRPr lang="en-US"/>
        </a:p>
      </dgm:t>
    </dgm:pt>
    <dgm:pt modelId="{81387DA5-6483-4CC6-8ADC-E909024C0E0A}" type="sibTrans" cxnId="{A3233E20-AF23-4A5C-B0CE-7D69CCACE890}">
      <dgm:prSet/>
      <dgm:spPr>
        <a:xfrm rot="11617521">
          <a:off x="1896998" y="3901607"/>
          <a:ext cx="435644" cy="332518"/>
        </a:xfrm>
      </dgm:spPr>
      <dgm:t>
        <a:bodyPr/>
        <a:lstStyle/>
        <a:p>
          <a:endParaRPr lang="en-US">
            <a:solidFill>
              <a:sysClr val="window" lastClr="FFFFFF"/>
            </a:solidFill>
            <a:latin typeface="Calibri"/>
            <a:ea typeface="+mn-ea"/>
            <a:cs typeface="+mn-cs"/>
          </a:endParaRPr>
        </a:p>
      </dgm:t>
    </dgm:pt>
    <dgm:pt modelId="{12B95C5E-1313-403B-834E-E88D2C53B759}">
      <dgm:prSet custT="1"/>
      <dgm:spPr>
        <a:xfrm>
          <a:off x="0" y="3494739"/>
          <a:ext cx="1836335" cy="1034240"/>
        </a:xfrm>
      </dgm:spPr>
      <dgm:t>
        <a:bodyPr/>
        <a:lstStyle/>
        <a:p>
          <a:r>
            <a:rPr lang="en-US" sz="1400" dirty="0" smtClean="0">
              <a:solidFill>
                <a:schemeClr val="accent1">
                  <a:lumMod val="50000"/>
                </a:schemeClr>
              </a:solidFill>
              <a:latin typeface="Calibri"/>
              <a:ea typeface="+mn-ea"/>
              <a:cs typeface="+mn-cs"/>
            </a:rPr>
            <a:t>Once certification examination has been successfully passed, county will then proceed with hiring/orientation process.</a:t>
          </a:r>
          <a:endParaRPr lang="en-US" sz="1400" dirty="0">
            <a:solidFill>
              <a:schemeClr val="accent1">
                <a:lumMod val="50000"/>
              </a:schemeClr>
            </a:solidFill>
            <a:latin typeface="Calibri"/>
            <a:ea typeface="+mn-ea"/>
            <a:cs typeface="+mn-cs"/>
          </a:endParaRPr>
        </a:p>
      </dgm:t>
    </dgm:pt>
    <dgm:pt modelId="{62E0B4B0-3D3D-4158-8D57-C34A58681F52}" type="parTrans" cxnId="{27A1CC08-A514-4165-890A-743227A20051}">
      <dgm:prSet/>
      <dgm:spPr/>
      <dgm:t>
        <a:bodyPr/>
        <a:lstStyle/>
        <a:p>
          <a:endParaRPr lang="en-US"/>
        </a:p>
      </dgm:t>
    </dgm:pt>
    <dgm:pt modelId="{5CCA65D3-D3E4-4B4F-9E5F-1FEC91985E96}" type="sibTrans" cxnId="{27A1CC08-A514-4165-890A-743227A20051}">
      <dgm:prSet/>
      <dgm:spPr/>
      <dgm:t>
        <a:bodyPr/>
        <a:lstStyle/>
        <a:p>
          <a:endParaRPr lang="en-US"/>
        </a:p>
      </dgm:t>
    </dgm:pt>
    <dgm:pt modelId="{42E63144-19CC-4F29-A112-BBA2B761C526}" type="pres">
      <dgm:prSet presAssocID="{BD58C5E2-99C6-45E6-AC3E-23C8057A013F}" presName="Name0" presStyleCnt="0">
        <dgm:presLayoutVars>
          <dgm:chMax val="11"/>
          <dgm:chPref val="11"/>
          <dgm:dir/>
          <dgm:resizeHandles/>
        </dgm:presLayoutVars>
      </dgm:prSet>
      <dgm:spPr/>
      <dgm:t>
        <a:bodyPr/>
        <a:lstStyle/>
        <a:p>
          <a:endParaRPr lang="en-US"/>
        </a:p>
      </dgm:t>
    </dgm:pt>
    <dgm:pt modelId="{0200BD7B-9C35-4F1A-A837-91C10D32524F}" type="pres">
      <dgm:prSet presAssocID="{12B95C5E-1313-403B-834E-E88D2C53B759}" presName="Accent5" presStyleCnt="0"/>
      <dgm:spPr/>
      <dgm:t>
        <a:bodyPr/>
        <a:lstStyle/>
        <a:p>
          <a:endParaRPr lang="en-US"/>
        </a:p>
      </dgm:t>
    </dgm:pt>
    <dgm:pt modelId="{35771FDC-4D08-4BEF-AF78-137D26941D96}" type="pres">
      <dgm:prSet presAssocID="{12B95C5E-1313-403B-834E-E88D2C53B759}" presName="Accent" presStyleLbl="node1" presStyleIdx="0" presStyleCnt="5"/>
      <dgm:spPr/>
      <dgm:t>
        <a:bodyPr/>
        <a:lstStyle/>
        <a:p>
          <a:endParaRPr lang="en-US"/>
        </a:p>
      </dgm:t>
    </dgm:pt>
    <dgm:pt modelId="{F2249213-EEA8-4330-B6CD-6FAB2CC72E6A}" type="pres">
      <dgm:prSet presAssocID="{12B95C5E-1313-403B-834E-E88D2C53B759}" presName="ParentBackground5" presStyleCnt="0"/>
      <dgm:spPr/>
      <dgm:t>
        <a:bodyPr/>
        <a:lstStyle/>
        <a:p>
          <a:endParaRPr lang="en-US"/>
        </a:p>
      </dgm:t>
    </dgm:pt>
    <dgm:pt modelId="{FC4795C4-F65F-487A-B9DB-EBE0DDB42A50}" type="pres">
      <dgm:prSet presAssocID="{12B95C5E-1313-403B-834E-E88D2C53B759}" presName="ParentBackground" presStyleLbl="fgAcc1" presStyleIdx="0" presStyleCnt="5"/>
      <dgm:spPr/>
      <dgm:t>
        <a:bodyPr/>
        <a:lstStyle/>
        <a:p>
          <a:endParaRPr lang="en-US"/>
        </a:p>
      </dgm:t>
    </dgm:pt>
    <dgm:pt modelId="{769D4AA8-7296-40E9-870E-AFCC0CF8ABA1}" type="pres">
      <dgm:prSet presAssocID="{12B95C5E-1313-403B-834E-E88D2C53B759}" presName="Parent5" presStyleLbl="revTx" presStyleIdx="0" presStyleCnt="0">
        <dgm:presLayoutVars>
          <dgm:chMax val="1"/>
          <dgm:chPref val="1"/>
          <dgm:bulletEnabled val="1"/>
        </dgm:presLayoutVars>
      </dgm:prSet>
      <dgm:spPr/>
      <dgm:t>
        <a:bodyPr/>
        <a:lstStyle/>
        <a:p>
          <a:endParaRPr lang="en-US"/>
        </a:p>
      </dgm:t>
    </dgm:pt>
    <dgm:pt modelId="{DC1CFB4F-8C28-49AB-9A79-9C3FB8F71DC7}" type="pres">
      <dgm:prSet presAssocID="{52B8741B-9EEB-4ECC-B64A-5B2B55BBE601}" presName="Accent4" presStyleCnt="0"/>
      <dgm:spPr/>
      <dgm:t>
        <a:bodyPr/>
        <a:lstStyle/>
        <a:p>
          <a:endParaRPr lang="en-US"/>
        </a:p>
      </dgm:t>
    </dgm:pt>
    <dgm:pt modelId="{13E1CD79-8BF4-4D28-B468-75BD0A36ED26}" type="pres">
      <dgm:prSet presAssocID="{52B8741B-9EEB-4ECC-B64A-5B2B55BBE601}" presName="Accent" presStyleLbl="node1" presStyleIdx="1" presStyleCnt="5"/>
      <dgm:spPr/>
      <dgm:t>
        <a:bodyPr/>
        <a:lstStyle/>
        <a:p>
          <a:endParaRPr lang="en-US"/>
        </a:p>
      </dgm:t>
    </dgm:pt>
    <dgm:pt modelId="{4DF35B46-59AC-43AA-8F69-839FCF731E09}" type="pres">
      <dgm:prSet presAssocID="{52B8741B-9EEB-4ECC-B64A-5B2B55BBE601}" presName="ParentBackground4" presStyleCnt="0"/>
      <dgm:spPr/>
      <dgm:t>
        <a:bodyPr/>
        <a:lstStyle/>
        <a:p>
          <a:endParaRPr lang="en-US"/>
        </a:p>
      </dgm:t>
    </dgm:pt>
    <dgm:pt modelId="{3381E7E2-5478-40D3-A55C-F72E4C148158}" type="pres">
      <dgm:prSet presAssocID="{52B8741B-9EEB-4ECC-B64A-5B2B55BBE601}" presName="ParentBackground" presStyleLbl="fgAcc1" presStyleIdx="1" presStyleCnt="5"/>
      <dgm:spPr/>
      <dgm:t>
        <a:bodyPr/>
        <a:lstStyle/>
        <a:p>
          <a:endParaRPr lang="en-US"/>
        </a:p>
      </dgm:t>
    </dgm:pt>
    <dgm:pt modelId="{FE513CC7-DCF3-4F02-891A-9CF5A563093B}" type="pres">
      <dgm:prSet presAssocID="{52B8741B-9EEB-4ECC-B64A-5B2B55BBE601}" presName="Parent4" presStyleLbl="revTx" presStyleIdx="0" presStyleCnt="0">
        <dgm:presLayoutVars>
          <dgm:chMax val="1"/>
          <dgm:chPref val="1"/>
          <dgm:bulletEnabled val="1"/>
        </dgm:presLayoutVars>
      </dgm:prSet>
      <dgm:spPr/>
      <dgm:t>
        <a:bodyPr/>
        <a:lstStyle/>
        <a:p>
          <a:endParaRPr lang="en-US"/>
        </a:p>
      </dgm:t>
    </dgm:pt>
    <dgm:pt modelId="{C4113775-60F0-435D-8A81-DA84755D4B49}" type="pres">
      <dgm:prSet presAssocID="{2FE3AE44-CAA8-4437-BD9D-736A6C675E27}" presName="Accent3" presStyleCnt="0"/>
      <dgm:spPr/>
      <dgm:t>
        <a:bodyPr/>
        <a:lstStyle/>
        <a:p>
          <a:endParaRPr lang="en-US"/>
        </a:p>
      </dgm:t>
    </dgm:pt>
    <dgm:pt modelId="{4F7982D7-B05F-4E04-B6E3-57FD01F86EC8}" type="pres">
      <dgm:prSet presAssocID="{2FE3AE44-CAA8-4437-BD9D-736A6C675E27}" presName="Accent" presStyleLbl="node1" presStyleIdx="2" presStyleCnt="5"/>
      <dgm:spPr/>
      <dgm:t>
        <a:bodyPr/>
        <a:lstStyle/>
        <a:p>
          <a:endParaRPr lang="en-US"/>
        </a:p>
      </dgm:t>
    </dgm:pt>
    <dgm:pt modelId="{2D69585C-D926-4AAD-AEE8-570AABFD5F00}" type="pres">
      <dgm:prSet presAssocID="{2FE3AE44-CAA8-4437-BD9D-736A6C675E27}" presName="ParentBackground3" presStyleCnt="0"/>
      <dgm:spPr/>
      <dgm:t>
        <a:bodyPr/>
        <a:lstStyle/>
        <a:p>
          <a:endParaRPr lang="en-US"/>
        </a:p>
      </dgm:t>
    </dgm:pt>
    <dgm:pt modelId="{D00C7448-CD3C-4E93-B402-1DBC69F0895D}" type="pres">
      <dgm:prSet presAssocID="{2FE3AE44-CAA8-4437-BD9D-736A6C675E27}" presName="ParentBackground" presStyleLbl="fgAcc1" presStyleIdx="2" presStyleCnt="5"/>
      <dgm:spPr/>
      <dgm:t>
        <a:bodyPr/>
        <a:lstStyle/>
        <a:p>
          <a:endParaRPr lang="en-US"/>
        </a:p>
      </dgm:t>
    </dgm:pt>
    <dgm:pt modelId="{EFE683FE-85AE-4A04-AFD2-DEC79B3A8DB4}" type="pres">
      <dgm:prSet presAssocID="{2FE3AE44-CAA8-4437-BD9D-736A6C675E27}" presName="Parent3" presStyleLbl="revTx" presStyleIdx="0" presStyleCnt="0">
        <dgm:presLayoutVars>
          <dgm:chMax val="1"/>
          <dgm:chPref val="1"/>
          <dgm:bulletEnabled val="1"/>
        </dgm:presLayoutVars>
      </dgm:prSet>
      <dgm:spPr/>
      <dgm:t>
        <a:bodyPr/>
        <a:lstStyle/>
        <a:p>
          <a:endParaRPr lang="en-US"/>
        </a:p>
      </dgm:t>
    </dgm:pt>
    <dgm:pt modelId="{5FA2F89A-8D7D-47B8-B7C5-8BA094D7A430}" type="pres">
      <dgm:prSet presAssocID="{615DB8C8-DD66-44EF-8885-62451CFB4C43}" presName="Accent2" presStyleCnt="0"/>
      <dgm:spPr/>
      <dgm:t>
        <a:bodyPr/>
        <a:lstStyle/>
        <a:p>
          <a:endParaRPr lang="en-US"/>
        </a:p>
      </dgm:t>
    </dgm:pt>
    <dgm:pt modelId="{1E425693-5BA1-40C8-8AD7-F04D94596D84}" type="pres">
      <dgm:prSet presAssocID="{615DB8C8-DD66-44EF-8885-62451CFB4C43}" presName="Accent" presStyleLbl="node1" presStyleIdx="3" presStyleCnt="5"/>
      <dgm:spPr/>
      <dgm:t>
        <a:bodyPr/>
        <a:lstStyle/>
        <a:p>
          <a:endParaRPr lang="en-US"/>
        </a:p>
      </dgm:t>
    </dgm:pt>
    <dgm:pt modelId="{6B28B15B-3264-44C2-AC66-5A223BAD325A}" type="pres">
      <dgm:prSet presAssocID="{615DB8C8-DD66-44EF-8885-62451CFB4C43}" presName="ParentBackground2" presStyleCnt="0"/>
      <dgm:spPr/>
      <dgm:t>
        <a:bodyPr/>
        <a:lstStyle/>
        <a:p>
          <a:endParaRPr lang="en-US"/>
        </a:p>
      </dgm:t>
    </dgm:pt>
    <dgm:pt modelId="{AB48607B-93B2-4305-8F49-485CDAA8344A}" type="pres">
      <dgm:prSet presAssocID="{615DB8C8-DD66-44EF-8885-62451CFB4C43}" presName="ParentBackground" presStyleLbl="fgAcc1" presStyleIdx="3" presStyleCnt="5"/>
      <dgm:spPr/>
      <dgm:t>
        <a:bodyPr/>
        <a:lstStyle/>
        <a:p>
          <a:endParaRPr lang="en-US"/>
        </a:p>
      </dgm:t>
    </dgm:pt>
    <dgm:pt modelId="{97EF94F1-FA93-444A-97A8-02F6C1950FE2}" type="pres">
      <dgm:prSet presAssocID="{615DB8C8-DD66-44EF-8885-62451CFB4C43}" presName="Parent2" presStyleLbl="revTx" presStyleIdx="0" presStyleCnt="0">
        <dgm:presLayoutVars>
          <dgm:chMax val="1"/>
          <dgm:chPref val="1"/>
          <dgm:bulletEnabled val="1"/>
        </dgm:presLayoutVars>
      </dgm:prSet>
      <dgm:spPr/>
      <dgm:t>
        <a:bodyPr/>
        <a:lstStyle/>
        <a:p>
          <a:endParaRPr lang="en-US"/>
        </a:p>
      </dgm:t>
    </dgm:pt>
    <dgm:pt modelId="{1F6A24DD-BDA9-4AF5-9EE8-DD3A3AA3181E}" type="pres">
      <dgm:prSet presAssocID="{2E37A72A-3351-47ED-94BA-8345333A528A}" presName="Accent1" presStyleCnt="0"/>
      <dgm:spPr/>
      <dgm:t>
        <a:bodyPr/>
        <a:lstStyle/>
        <a:p>
          <a:endParaRPr lang="en-US"/>
        </a:p>
      </dgm:t>
    </dgm:pt>
    <dgm:pt modelId="{C67782B3-6C4C-4E07-99BB-BF7B3A9E844F}" type="pres">
      <dgm:prSet presAssocID="{2E37A72A-3351-47ED-94BA-8345333A528A}" presName="Accent" presStyleLbl="node1" presStyleIdx="4" presStyleCnt="5"/>
      <dgm:spPr/>
      <dgm:t>
        <a:bodyPr/>
        <a:lstStyle/>
        <a:p>
          <a:endParaRPr lang="en-US"/>
        </a:p>
      </dgm:t>
    </dgm:pt>
    <dgm:pt modelId="{ACCBCAAC-22A4-4934-BFD5-26D12A806DA3}" type="pres">
      <dgm:prSet presAssocID="{2E37A72A-3351-47ED-94BA-8345333A528A}" presName="ParentBackground1" presStyleCnt="0"/>
      <dgm:spPr/>
      <dgm:t>
        <a:bodyPr/>
        <a:lstStyle/>
        <a:p>
          <a:endParaRPr lang="en-US"/>
        </a:p>
      </dgm:t>
    </dgm:pt>
    <dgm:pt modelId="{BE82E9EA-3DCB-4488-9CD7-6E84A886F32F}" type="pres">
      <dgm:prSet presAssocID="{2E37A72A-3351-47ED-94BA-8345333A528A}" presName="ParentBackground" presStyleLbl="fgAcc1" presStyleIdx="4" presStyleCnt="5"/>
      <dgm:spPr/>
      <dgm:t>
        <a:bodyPr/>
        <a:lstStyle/>
        <a:p>
          <a:endParaRPr lang="en-US"/>
        </a:p>
      </dgm:t>
    </dgm:pt>
    <dgm:pt modelId="{4D806CD2-F18E-402E-B1AC-BB80A736CBE4}" type="pres">
      <dgm:prSet presAssocID="{2E37A72A-3351-47ED-94BA-8345333A528A}" presName="Parent1" presStyleLbl="revTx" presStyleIdx="0" presStyleCnt="0">
        <dgm:presLayoutVars>
          <dgm:chMax val="1"/>
          <dgm:chPref val="1"/>
          <dgm:bulletEnabled val="1"/>
        </dgm:presLayoutVars>
      </dgm:prSet>
      <dgm:spPr/>
      <dgm:t>
        <a:bodyPr/>
        <a:lstStyle/>
        <a:p>
          <a:endParaRPr lang="en-US"/>
        </a:p>
      </dgm:t>
    </dgm:pt>
  </dgm:ptLst>
  <dgm:cxnLst>
    <dgm:cxn modelId="{ACB849B3-BAC2-4789-A43E-A681A8BC435B}" type="presOf" srcId="{52B8741B-9EEB-4ECC-B64A-5B2B55BBE601}" destId="{3381E7E2-5478-40D3-A55C-F72E4C148158}" srcOrd="0" destOrd="0" presId="urn:microsoft.com/office/officeart/2011/layout/CircleProcess"/>
    <dgm:cxn modelId="{D7F6FCAA-E952-4F09-8ACC-53E43265A3EA}" type="presOf" srcId="{12B95C5E-1313-403B-834E-E88D2C53B759}" destId="{FC4795C4-F65F-487A-B9DB-EBE0DDB42A50}" srcOrd="0" destOrd="0" presId="urn:microsoft.com/office/officeart/2011/layout/CircleProcess"/>
    <dgm:cxn modelId="{BD3683D8-CD69-479C-81B3-31F57B1EE2F3}" type="presOf" srcId="{2E37A72A-3351-47ED-94BA-8345333A528A}" destId="{4D806CD2-F18E-402E-B1AC-BB80A736CBE4}" srcOrd="1" destOrd="0" presId="urn:microsoft.com/office/officeart/2011/layout/CircleProcess"/>
    <dgm:cxn modelId="{304951C0-57D1-434F-B3FF-872EEB3F5744}" type="presOf" srcId="{52B8741B-9EEB-4ECC-B64A-5B2B55BBE601}" destId="{FE513CC7-DCF3-4F02-891A-9CF5A563093B}" srcOrd="1" destOrd="0" presId="urn:microsoft.com/office/officeart/2011/layout/CircleProcess"/>
    <dgm:cxn modelId="{A6EF7CA8-618A-4E4E-8972-76FE8122CBD3}" type="presOf" srcId="{2FE3AE44-CAA8-4437-BD9D-736A6C675E27}" destId="{EFE683FE-85AE-4A04-AFD2-DEC79B3A8DB4}" srcOrd="1" destOrd="0" presId="urn:microsoft.com/office/officeart/2011/layout/CircleProcess"/>
    <dgm:cxn modelId="{7DA7AF99-124A-4A4A-B218-D0C96447460B}" srcId="{BD58C5E2-99C6-45E6-AC3E-23C8057A013F}" destId="{2E37A72A-3351-47ED-94BA-8345333A528A}" srcOrd="0" destOrd="0" parTransId="{6410FA33-BC7D-4741-A98E-6C3391F23424}" sibTransId="{D0312B13-B77A-451D-874C-D9C482EBDCF0}"/>
    <dgm:cxn modelId="{27A1CC08-A514-4165-890A-743227A20051}" srcId="{BD58C5E2-99C6-45E6-AC3E-23C8057A013F}" destId="{12B95C5E-1313-403B-834E-E88D2C53B759}" srcOrd="4" destOrd="0" parTransId="{62E0B4B0-3D3D-4158-8D57-C34A58681F52}" sibTransId="{5CCA65D3-D3E4-4B4F-9E5F-1FEC91985E96}"/>
    <dgm:cxn modelId="{303F4694-E4F8-4C8C-9DD2-009E34823102}" type="presOf" srcId="{BD58C5E2-99C6-45E6-AC3E-23C8057A013F}" destId="{42E63144-19CC-4F29-A112-BBA2B761C526}" srcOrd="0" destOrd="0" presId="urn:microsoft.com/office/officeart/2011/layout/CircleProcess"/>
    <dgm:cxn modelId="{73B316B3-FFD2-4EF5-A46C-D418E5C10CE3}" type="presOf" srcId="{615DB8C8-DD66-44EF-8885-62451CFB4C43}" destId="{97EF94F1-FA93-444A-97A8-02F6C1950FE2}" srcOrd="1" destOrd="0" presId="urn:microsoft.com/office/officeart/2011/layout/CircleProcess"/>
    <dgm:cxn modelId="{7665E813-5927-436F-ADD4-E685EADFBBC9}" type="presOf" srcId="{2E37A72A-3351-47ED-94BA-8345333A528A}" destId="{BE82E9EA-3DCB-4488-9CD7-6E84A886F32F}" srcOrd="0" destOrd="0" presId="urn:microsoft.com/office/officeart/2011/layout/CircleProcess"/>
    <dgm:cxn modelId="{0AFAD95E-89FE-47EB-99B9-5EF234E971CC}" type="presOf" srcId="{2FE3AE44-CAA8-4437-BD9D-736A6C675E27}" destId="{D00C7448-CD3C-4E93-B402-1DBC69F0895D}" srcOrd="0" destOrd="0" presId="urn:microsoft.com/office/officeart/2011/layout/CircleProcess"/>
    <dgm:cxn modelId="{BD735CB6-1915-463B-9976-67FC768FF191}" type="presOf" srcId="{615DB8C8-DD66-44EF-8885-62451CFB4C43}" destId="{AB48607B-93B2-4305-8F49-485CDAA8344A}" srcOrd="0" destOrd="0" presId="urn:microsoft.com/office/officeart/2011/layout/CircleProcess"/>
    <dgm:cxn modelId="{51492422-CF94-4987-9240-16C779DC2702}" srcId="{BD58C5E2-99C6-45E6-AC3E-23C8057A013F}" destId="{615DB8C8-DD66-44EF-8885-62451CFB4C43}" srcOrd="1" destOrd="0" parTransId="{F9CF3BD1-15C1-4F92-9A01-31B058DD56C7}" sibTransId="{CE1E06E7-55BC-4EFE-986E-E5AFD7E2716E}"/>
    <dgm:cxn modelId="{A3233E20-AF23-4A5C-B0CE-7D69CCACE890}" srcId="{BD58C5E2-99C6-45E6-AC3E-23C8057A013F}" destId="{52B8741B-9EEB-4ECC-B64A-5B2B55BBE601}" srcOrd="3" destOrd="0" parTransId="{3D07310A-F7E5-46EB-8ABD-E44E0667C9C1}" sibTransId="{81387DA5-6483-4CC6-8ADC-E909024C0E0A}"/>
    <dgm:cxn modelId="{CF3F50B7-AAB6-4CB3-B1B8-6A6F2880AD44}" srcId="{BD58C5E2-99C6-45E6-AC3E-23C8057A013F}" destId="{2FE3AE44-CAA8-4437-BD9D-736A6C675E27}" srcOrd="2" destOrd="0" parTransId="{FB39B6D8-E846-4AC7-B3FB-210229794DA9}" sibTransId="{4D8F7119-6170-4609-B397-29E99FBA9420}"/>
    <dgm:cxn modelId="{DB70C6AA-9CEB-4B96-ACA3-4905820B5480}" type="presOf" srcId="{12B95C5E-1313-403B-834E-E88D2C53B759}" destId="{769D4AA8-7296-40E9-870E-AFCC0CF8ABA1}" srcOrd="1" destOrd="0" presId="urn:microsoft.com/office/officeart/2011/layout/CircleProcess"/>
    <dgm:cxn modelId="{6D7FB1A9-CD00-48B7-8720-75180E0F7A3F}" type="presParOf" srcId="{42E63144-19CC-4F29-A112-BBA2B761C526}" destId="{0200BD7B-9C35-4F1A-A837-91C10D32524F}" srcOrd="0" destOrd="0" presId="urn:microsoft.com/office/officeart/2011/layout/CircleProcess"/>
    <dgm:cxn modelId="{1A4F1243-1AEB-4600-8441-1C2C98D6B126}" type="presParOf" srcId="{0200BD7B-9C35-4F1A-A837-91C10D32524F}" destId="{35771FDC-4D08-4BEF-AF78-137D26941D96}" srcOrd="0" destOrd="0" presId="urn:microsoft.com/office/officeart/2011/layout/CircleProcess"/>
    <dgm:cxn modelId="{8D01AD1C-2248-4684-A412-9CE1559F0378}" type="presParOf" srcId="{42E63144-19CC-4F29-A112-BBA2B761C526}" destId="{F2249213-EEA8-4330-B6CD-6FAB2CC72E6A}" srcOrd="1" destOrd="0" presId="urn:microsoft.com/office/officeart/2011/layout/CircleProcess"/>
    <dgm:cxn modelId="{E8DDC3EB-EDD3-49FB-89E4-A238F81354F3}" type="presParOf" srcId="{F2249213-EEA8-4330-B6CD-6FAB2CC72E6A}" destId="{FC4795C4-F65F-487A-B9DB-EBE0DDB42A50}" srcOrd="0" destOrd="0" presId="urn:microsoft.com/office/officeart/2011/layout/CircleProcess"/>
    <dgm:cxn modelId="{FB93E4E3-9177-49F0-9D72-01B4EAA36CB7}" type="presParOf" srcId="{42E63144-19CC-4F29-A112-BBA2B761C526}" destId="{769D4AA8-7296-40E9-870E-AFCC0CF8ABA1}" srcOrd="2" destOrd="0" presId="urn:microsoft.com/office/officeart/2011/layout/CircleProcess"/>
    <dgm:cxn modelId="{655946AE-1571-4011-B468-6CD61BC6F460}" type="presParOf" srcId="{42E63144-19CC-4F29-A112-BBA2B761C526}" destId="{DC1CFB4F-8C28-49AB-9A79-9C3FB8F71DC7}" srcOrd="3" destOrd="0" presId="urn:microsoft.com/office/officeart/2011/layout/CircleProcess"/>
    <dgm:cxn modelId="{26225098-5087-49C6-A58A-F9A410DCBB26}" type="presParOf" srcId="{DC1CFB4F-8C28-49AB-9A79-9C3FB8F71DC7}" destId="{13E1CD79-8BF4-4D28-B468-75BD0A36ED26}" srcOrd="0" destOrd="0" presId="urn:microsoft.com/office/officeart/2011/layout/CircleProcess"/>
    <dgm:cxn modelId="{536FAFD2-61D3-4FA7-8DB3-095F30E52793}" type="presParOf" srcId="{42E63144-19CC-4F29-A112-BBA2B761C526}" destId="{4DF35B46-59AC-43AA-8F69-839FCF731E09}" srcOrd="4" destOrd="0" presId="urn:microsoft.com/office/officeart/2011/layout/CircleProcess"/>
    <dgm:cxn modelId="{B2DDC871-8938-478F-80AF-66BFCB27B0F0}" type="presParOf" srcId="{4DF35B46-59AC-43AA-8F69-839FCF731E09}" destId="{3381E7E2-5478-40D3-A55C-F72E4C148158}" srcOrd="0" destOrd="0" presId="urn:microsoft.com/office/officeart/2011/layout/CircleProcess"/>
    <dgm:cxn modelId="{828164F1-80A5-4A0F-971F-8C5BB4B145F3}" type="presParOf" srcId="{42E63144-19CC-4F29-A112-BBA2B761C526}" destId="{FE513CC7-DCF3-4F02-891A-9CF5A563093B}" srcOrd="5" destOrd="0" presId="urn:microsoft.com/office/officeart/2011/layout/CircleProcess"/>
    <dgm:cxn modelId="{5E2D7F4E-F7D9-4B26-BF4E-D759CF28A00B}" type="presParOf" srcId="{42E63144-19CC-4F29-A112-BBA2B761C526}" destId="{C4113775-60F0-435D-8A81-DA84755D4B49}" srcOrd="6" destOrd="0" presId="urn:microsoft.com/office/officeart/2011/layout/CircleProcess"/>
    <dgm:cxn modelId="{60E90E63-B7EC-40B5-86B2-00A71AB8E912}" type="presParOf" srcId="{C4113775-60F0-435D-8A81-DA84755D4B49}" destId="{4F7982D7-B05F-4E04-B6E3-57FD01F86EC8}" srcOrd="0" destOrd="0" presId="urn:microsoft.com/office/officeart/2011/layout/CircleProcess"/>
    <dgm:cxn modelId="{091776C2-31E8-4AAE-8CA0-E6928A9886A7}" type="presParOf" srcId="{42E63144-19CC-4F29-A112-BBA2B761C526}" destId="{2D69585C-D926-4AAD-AEE8-570AABFD5F00}" srcOrd="7" destOrd="0" presId="urn:microsoft.com/office/officeart/2011/layout/CircleProcess"/>
    <dgm:cxn modelId="{EE82BA16-AA59-434A-B356-7584EF2780EC}" type="presParOf" srcId="{2D69585C-D926-4AAD-AEE8-570AABFD5F00}" destId="{D00C7448-CD3C-4E93-B402-1DBC69F0895D}" srcOrd="0" destOrd="0" presId="urn:microsoft.com/office/officeart/2011/layout/CircleProcess"/>
    <dgm:cxn modelId="{62FAB6E5-C275-448F-BCE9-068D9DD7973E}" type="presParOf" srcId="{42E63144-19CC-4F29-A112-BBA2B761C526}" destId="{EFE683FE-85AE-4A04-AFD2-DEC79B3A8DB4}" srcOrd="8" destOrd="0" presId="urn:microsoft.com/office/officeart/2011/layout/CircleProcess"/>
    <dgm:cxn modelId="{AB6EDE76-8037-43EE-B4B3-ADD1D327949A}" type="presParOf" srcId="{42E63144-19CC-4F29-A112-BBA2B761C526}" destId="{5FA2F89A-8D7D-47B8-B7C5-8BA094D7A430}" srcOrd="9" destOrd="0" presId="urn:microsoft.com/office/officeart/2011/layout/CircleProcess"/>
    <dgm:cxn modelId="{A1AEBFE2-6F42-4F54-97C0-B93B1F4668A3}" type="presParOf" srcId="{5FA2F89A-8D7D-47B8-B7C5-8BA094D7A430}" destId="{1E425693-5BA1-40C8-8AD7-F04D94596D84}" srcOrd="0" destOrd="0" presId="urn:microsoft.com/office/officeart/2011/layout/CircleProcess"/>
    <dgm:cxn modelId="{525F4C02-D4D6-47D7-BD8C-8D5D8ADA66BC}" type="presParOf" srcId="{42E63144-19CC-4F29-A112-BBA2B761C526}" destId="{6B28B15B-3264-44C2-AC66-5A223BAD325A}" srcOrd="10" destOrd="0" presId="urn:microsoft.com/office/officeart/2011/layout/CircleProcess"/>
    <dgm:cxn modelId="{DA028A74-EF83-4A91-B131-24649A028E12}" type="presParOf" srcId="{6B28B15B-3264-44C2-AC66-5A223BAD325A}" destId="{AB48607B-93B2-4305-8F49-485CDAA8344A}" srcOrd="0" destOrd="0" presId="urn:microsoft.com/office/officeart/2011/layout/CircleProcess"/>
    <dgm:cxn modelId="{76111078-A599-4F91-BB32-5899D1866021}" type="presParOf" srcId="{42E63144-19CC-4F29-A112-BBA2B761C526}" destId="{97EF94F1-FA93-444A-97A8-02F6C1950FE2}" srcOrd="11" destOrd="0" presId="urn:microsoft.com/office/officeart/2011/layout/CircleProcess"/>
    <dgm:cxn modelId="{ED0EB91A-7C5E-4E07-8426-BD7ED767CDC2}" type="presParOf" srcId="{42E63144-19CC-4F29-A112-BBA2B761C526}" destId="{1F6A24DD-BDA9-4AF5-9EE8-DD3A3AA3181E}" srcOrd="12" destOrd="0" presId="urn:microsoft.com/office/officeart/2011/layout/CircleProcess"/>
    <dgm:cxn modelId="{6C07E49C-3AC3-454F-8684-52906D99BCA1}" type="presParOf" srcId="{1F6A24DD-BDA9-4AF5-9EE8-DD3A3AA3181E}" destId="{C67782B3-6C4C-4E07-99BB-BF7B3A9E844F}" srcOrd="0" destOrd="0" presId="urn:microsoft.com/office/officeart/2011/layout/CircleProcess"/>
    <dgm:cxn modelId="{34E12E93-E424-46CA-BDCE-60D3621AA613}" type="presParOf" srcId="{42E63144-19CC-4F29-A112-BBA2B761C526}" destId="{ACCBCAAC-22A4-4934-BFD5-26D12A806DA3}" srcOrd="13" destOrd="0" presId="urn:microsoft.com/office/officeart/2011/layout/CircleProcess"/>
    <dgm:cxn modelId="{315B4C04-C629-489D-8DDD-1FB1537ABCA3}" type="presParOf" srcId="{ACCBCAAC-22A4-4934-BFD5-26D12A806DA3}" destId="{BE82E9EA-3DCB-4488-9CD7-6E84A886F32F}" srcOrd="0" destOrd="0" presId="urn:microsoft.com/office/officeart/2011/layout/CircleProcess"/>
    <dgm:cxn modelId="{839548D6-F561-4B92-A9A0-064FCA90BB93}" type="presParOf" srcId="{42E63144-19CC-4F29-A112-BBA2B761C526}" destId="{4D806CD2-F18E-402E-B1AC-BB80A736CBE4}"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E4091-F94F-47AD-A04F-3481CA2B0FB5}">
      <dsp:nvSpPr>
        <dsp:cNvPr id="0" name=""/>
        <dsp:cNvSpPr/>
      </dsp:nvSpPr>
      <dsp:spPr>
        <a:xfrm>
          <a:off x="8670810" y="1282938"/>
          <a:ext cx="2594982" cy="259511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3C15A-9F85-4843-9FF0-DF6D8DA58585}">
      <dsp:nvSpPr>
        <dsp:cNvPr id="0" name=""/>
        <dsp:cNvSpPr/>
      </dsp:nvSpPr>
      <dsp:spPr>
        <a:xfrm>
          <a:off x="8757606" y="1369457"/>
          <a:ext cx="2422502" cy="2422076"/>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1">
                  <a:lumMod val="50000"/>
                </a:schemeClr>
              </a:solidFill>
            </a:rPr>
            <a:t>Once all paperwork and classroom and behind the wheel training is completed, trainer notifies SESC  when student is ready to be tested.	</a:t>
          </a:r>
        </a:p>
      </dsp:txBody>
      <dsp:txXfrm>
        <a:off x="9103678" y="1715533"/>
        <a:ext cx="1730359" cy="1729924"/>
      </dsp:txXfrm>
    </dsp:sp>
    <dsp:sp modelId="{F2D2060D-43F2-4944-B024-6CC3C73FBCF1}">
      <dsp:nvSpPr>
        <dsp:cNvPr id="0" name=""/>
        <dsp:cNvSpPr/>
      </dsp:nvSpPr>
      <dsp:spPr>
        <a:xfrm rot="2700000">
          <a:off x="5977883" y="1282755"/>
          <a:ext cx="2595024" cy="2595024"/>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85614-50C7-45A3-9DA2-D8E0E1DA5249}">
      <dsp:nvSpPr>
        <dsp:cNvPr id="0" name=""/>
        <dsp:cNvSpPr/>
      </dsp:nvSpPr>
      <dsp:spPr>
        <a:xfrm>
          <a:off x="6075828" y="1369457"/>
          <a:ext cx="2422502" cy="2422076"/>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1">
                  <a:lumMod val="50000"/>
                </a:schemeClr>
              </a:solidFill>
            </a:rPr>
            <a:t>SESC maintains  class database and communicates with trainer about status of documentation and deadlines for each student.</a:t>
          </a:r>
        </a:p>
      </dsp:txBody>
      <dsp:txXfrm>
        <a:off x="6421900" y="1715533"/>
        <a:ext cx="1730359" cy="1729924"/>
      </dsp:txXfrm>
    </dsp:sp>
    <dsp:sp modelId="{20B74F41-D286-4800-9403-39D173777DE5}">
      <dsp:nvSpPr>
        <dsp:cNvPr id="0" name=""/>
        <dsp:cNvSpPr/>
      </dsp:nvSpPr>
      <dsp:spPr>
        <a:xfrm rot="2700000">
          <a:off x="3307232" y="1282755"/>
          <a:ext cx="2595024" cy="2595024"/>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7FA7F-E133-44F2-9D93-304A0BFD138E}">
      <dsp:nvSpPr>
        <dsp:cNvPr id="0" name=""/>
        <dsp:cNvSpPr/>
      </dsp:nvSpPr>
      <dsp:spPr>
        <a:xfrm>
          <a:off x="3394050" y="1369457"/>
          <a:ext cx="2422502" cy="2422076"/>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50000"/>
                </a:schemeClr>
              </a:solidFill>
            </a:rPr>
            <a:t>This </a:t>
          </a:r>
          <a:r>
            <a:rPr lang="en-US" sz="1400" kern="1200" dirty="0">
              <a:solidFill>
                <a:schemeClr val="accent1">
                  <a:lumMod val="50000"/>
                </a:schemeClr>
              </a:solidFill>
            </a:rPr>
            <a:t>form includes  class start date and </a:t>
          </a:r>
          <a:r>
            <a:rPr lang="en-US" sz="1400" kern="1200">
              <a:solidFill>
                <a:schemeClr val="accent1">
                  <a:lumMod val="50000"/>
                </a:schemeClr>
              </a:solidFill>
            </a:rPr>
            <a:t>student  </a:t>
          </a:r>
          <a:r>
            <a:rPr lang="en-US" sz="1400" kern="1200" smtClean="0">
              <a:solidFill>
                <a:schemeClr val="accent1">
                  <a:lumMod val="50000"/>
                </a:schemeClr>
              </a:solidFill>
            </a:rPr>
            <a:t>information, </a:t>
          </a:r>
          <a:r>
            <a:rPr lang="en-US" sz="1400" kern="1200" dirty="0">
              <a:solidFill>
                <a:schemeClr val="accent1">
                  <a:lumMod val="50000"/>
                </a:schemeClr>
              </a:solidFill>
            </a:rPr>
            <a:t>along with proper signatures.</a:t>
          </a:r>
        </a:p>
      </dsp:txBody>
      <dsp:txXfrm>
        <a:off x="3740121" y="1715533"/>
        <a:ext cx="1730359" cy="1729924"/>
      </dsp:txXfrm>
    </dsp:sp>
    <dsp:sp modelId="{A9DAEBD9-4B58-440D-81B4-BC663EF9EB98}">
      <dsp:nvSpPr>
        <dsp:cNvPr id="0" name=""/>
        <dsp:cNvSpPr/>
      </dsp:nvSpPr>
      <dsp:spPr>
        <a:xfrm rot="2700000">
          <a:off x="625454" y="1282755"/>
          <a:ext cx="2595024" cy="2595024"/>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BDB95-2627-44C4-98CF-AD541727F101}">
      <dsp:nvSpPr>
        <dsp:cNvPr id="0" name=""/>
        <dsp:cNvSpPr/>
      </dsp:nvSpPr>
      <dsp:spPr>
        <a:xfrm>
          <a:off x="712271" y="1369457"/>
          <a:ext cx="2422502" cy="2422076"/>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1">
                  <a:lumMod val="50000"/>
                </a:schemeClr>
              </a:solidFill>
            </a:rPr>
            <a:t>County notifies SESC of new class </a:t>
          </a:r>
          <a:r>
            <a:rPr lang="en-US" sz="1400" kern="1200" dirty="0" smtClean="0">
              <a:solidFill>
                <a:schemeClr val="accent1">
                  <a:lumMod val="50000"/>
                </a:schemeClr>
              </a:solidFill>
            </a:rPr>
            <a:t>by </a:t>
          </a:r>
          <a:r>
            <a:rPr lang="en-US" sz="1400" kern="1200" dirty="0">
              <a:solidFill>
                <a:schemeClr val="accent1">
                  <a:lumMod val="50000"/>
                </a:schemeClr>
              </a:solidFill>
            </a:rPr>
            <a:t>submitting request for training </a:t>
          </a:r>
          <a:r>
            <a:rPr lang="en-US" sz="1400" kern="1200" dirty="0" smtClean="0">
              <a:solidFill>
                <a:schemeClr val="accent1">
                  <a:lumMod val="50000"/>
                </a:schemeClr>
              </a:solidFill>
            </a:rPr>
            <a:t>form for each student.</a:t>
          </a:r>
          <a:r>
            <a:rPr lang="en-US" sz="1400" kern="1200" dirty="0">
              <a:solidFill>
                <a:schemeClr val="accent1">
                  <a:lumMod val="50000"/>
                </a:schemeClr>
              </a:solidFill>
            </a:rPr>
            <a:t>	</a:t>
          </a:r>
        </a:p>
      </dsp:txBody>
      <dsp:txXfrm>
        <a:off x="1058343" y="1715533"/>
        <a:ext cx="1730359" cy="1729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71FDC-4D08-4BEF-AF78-137D26941D96}">
      <dsp:nvSpPr>
        <dsp:cNvPr id="0" name=""/>
        <dsp:cNvSpPr/>
      </dsp:nvSpPr>
      <dsp:spPr>
        <a:xfrm>
          <a:off x="9685397" y="2242353"/>
          <a:ext cx="2208427" cy="2208789"/>
        </a:xfrm>
        <a:prstGeom prst="ellipse">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C4795C4-F65F-487A-B9DB-EBE0DDB42A50}">
      <dsp:nvSpPr>
        <dsp:cNvPr id="0" name=""/>
        <dsp:cNvSpPr/>
      </dsp:nvSpPr>
      <dsp:spPr>
        <a:xfrm>
          <a:off x="9758267" y="2315992"/>
          <a:ext cx="2061512" cy="2061510"/>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50000"/>
                </a:schemeClr>
              </a:solidFill>
              <a:latin typeface="Calibri"/>
              <a:ea typeface="+mn-ea"/>
              <a:cs typeface="+mn-cs"/>
            </a:rPr>
            <a:t>Once certification examination has been successfully passed, county will then proceed with hiring/orientation process.</a:t>
          </a:r>
          <a:endParaRPr lang="en-US" sz="1400" kern="1200" dirty="0">
            <a:solidFill>
              <a:schemeClr val="accent1">
                <a:lumMod val="50000"/>
              </a:schemeClr>
            </a:solidFill>
            <a:latin typeface="Calibri"/>
            <a:ea typeface="+mn-ea"/>
            <a:cs typeface="+mn-cs"/>
          </a:endParaRPr>
        </a:p>
      </dsp:txBody>
      <dsp:txXfrm>
        <a:off x="10053273" y="2610549"/>
        <a:ext cx="1472677" cy="1472397"/>
      </dsp:txXfrm>
    </dsp:sp>
    <dsp:sp modelId="{13E1CD79-8BF4-4D28-B468-75BD0A36ED26}">
      <dsp:nvSpPr>
        <dsp:cNvPr id="0" name=""/>
        <dsp:cNvSpPr/>
      </dsp:nvSpPr>
      <dsp:spPr>
        <a:xfrm rot="2700000">
          <a:off x="7401877" y="2242468"/>
          <a:ext cx="2208172" cy="2208172"/>
        </a:xfrm>
        <a:prstGeom prst="teardrop">
          <a:avLst>
            <a:gd name="adj" fmla="val 100000"/>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381E7E2-5478-40D3-A55C-F72E4C148158}">
      <dsp:nvSpPr>
        <dsp:cNvPr id="0" name=""/>
        <dsp:cNvSpPr/>
      </dsp:nvSpPr>
      <dsp:spPr>
        <a:xfrm>
          <a:off x="7476969" y="2315992"/>
          <a:ext cx="2061512" cy="2061510"/>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50000"/>
                </a:schemeClr>
              </a:solidFill>
              <a:latin typeface="Calibri"/>
              <a:ea typeface="+mn-ea"/>
              <a:cs typeface="+mn-cs"/>
            </a:rPr>
            <a:t>If  student fails certification exam, arrangements are made to provide additional training and a retest date is scheduled.</a:t>
          </a:r>
          <a:endParaRPr lang="en-US" sz="1400" kern="1200" dirty="0">
            <a:solidFill>
              <a:schemeClr val="accent1">
                <a:lumMod val="50000"/>
              </a:schemeClr>
            </a:solidFill>
            <a:latin typeface="Calibri"/>
            <a:ea typeface="+mn-ea"/>
            <a:cs typeface="+mn-cs"/>
          </a:endParaRPr>
        </a:p>
      </dsp:txBody>
      <dsp:txXfrm>
        <a:off x="7770800" y="2610549"/>
        <a:ext cx="1472677" cy="1472397"/>
      </dsp:txXfrm>
    </dsp:sp>
    <dsp:sp modelId="{4F7982D7-B05F-4E04-B6E3-57FD01F86EC8}">
      <dsp:nvSpPr>
        <dsp:cNvPr id="0" name=""/>
        <dsp:cNvSpPr/>
      </dsp:nvSpPr>
      <dsp:spPr>
        <a:xfrm rot="2700000">
          <a:off x="5120579" y="2242468"/>
          <a:ext cx="2208172" cy="2208172"/>
        </a:xfrm>
        <a:prstGeom prst="teardrop">
          <a:avLst>
            <a:gd name="adj" fmla="val 100000"/>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00C7448-CD3C-4E93-B402-1DBC69F0895D}">
      <dsp:nvSpPr>
        <dsp:cNvPr id="0" name=""/>
        <dsp:cNvSpPr/>
      </dsp:nvSpPr>
      <dsp:spPr>
        <a:xfrm>
          <a:off x="5194496" y="2315992"/>
          <a:ext cx="2061512" cy="2061510"/>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50000"/>
                </a:schemeClr>
              </a:solidFill>
              <a:latin typeface="Calibri"/>
              <a:ea typeface="+mn-ea"/>
              <a:cs typeface="+mn-cs"/>
            </a:rPr>
            <a:t>SESC sends signed certification for examination form to trainer/examiner and coordinates examination date with all involved.</a:t>
          </a:r>
          <a:r>
            <a:rPr lang="en-US" sz="1100" kern="1200" dirty="0" smtClean="0">
              <a:solidFill>
                <a:schemeClr val="accent1">
                  <a:lumMod val="50000"/>
                </a:schemeClr>
              </a:solidFill>
              <a:latin typeface="Calibri"/>
              <a:ea typeface="+mn-ea"/>
              <a:cs typeface="+mn-cs"/>
            </a:rPr>
            <a:t> </a:t>
          </a:r>
          <a:endParaRPr lang="en-US" sz="1100" kern="1200" dirty="0">
            <a:solidFill>
              <a:schemeClr val="accent1">
                <a:lumMod val="50000"/>
              </a:schemeClr>
            </a:solidFill>
            <a:latin typeface="Calibri"/>
            <a:ea typeface="+mn-ea"/>
            <a:cs typeface="+mn-cs"/>
          </a:endParaRPr>
        </a:p>
      </dsp:txBody>
      <dsp:txXfrm>
        <a:off x="5488326" y="2610549"/>
        <a:ext cx="1472677" cy="1472397"/>
      </dsp:txXfrm>
    </dsp:sp>
    <dsp:sp modelId="{1E425693-5BA1-40C8-8AD7-F04D94596D84}">
      <dsp:nvSpPr>
        <dsp:cNvPr id="0" name=""/>
        <dsp:cNvSpPr/>
      </dsp:nvSpPr>
      <dsp:spPr>
        <a:xfrm rot="2700000">
          <a:off x="2838105" y="2242468"/>
          <a:ext cx="2208172" cy="2208172"/>
        </a:xfrm>
        <a:prstGeom prst="teardrop">
          <a:avLst>
            <a:gd name="adj" fmla="val 100000"/>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B48607B-93B2-4305-8F49-485CDAA8344A}">
      <dsp:nvSpPr>
        <dsp:cNvPr id="0" name=""/>
        <dsp:cNvSpPr/>
      </dsp:nvSpPr>
      <dsp:spPr>
        <a:xfrm>
          <a:off x="2912023" y="2315992"/>
          <a:ext cx="2061512" cy="2061510"/>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50000"/>
                </a:schemeClr>
              </a:solidFill>
              <a:latin typeface="Calibri"/>
              <a:ea typeface="+mn-ea"/>
              <a:cs typeface="+mn-cs"/>
            </a:rPr>
            <a:t>If approval is denied and further clarification is needed, SESC notifies trainer of any issues requiring resolution.</a:t>
          </a:r>
          <a:endParaRPr lang="en-US" sz="1400" kern="1200" dirty="0">
            <a:solidFill>
              <a:schemeClr val="accent1">
                <a:lumMod val="50000"/>
              </a:schemeClr>
            </a:solidFill>
            <a:latin typeface="Calibri"/>
            <a:ea typeface="+mn-ea"/>
            <a:cs typeface="+mn-cs"/>
          </a:endParaRPr>
        </a:p>
      </dsp:txBody>
      <dsp:txXfrm>
        <a:off x="3207028" y="2610549"/>
        <a:ext cx="1472677" cy="1472397"/>
      </dsp:txXfrm>
    </dsp:sp>
    <dsp:sp modelId="{C67782B3-6C4C-4E07-99BB-BF7B3A9E844F}">
      <dsp:nvSpPr>
        <dsp:cNvPr id="0" name=""/>
        <dsp:cNvSpPr/>
      </dsp:nvSpPr>
      <dsp:spPr>
        <a:xfrm rot="2700000">
          <a:off x="555632" y="2242468"/>
          <a:ext cx="2208172" cy="2208172"/>
        </a:xfrm>
        <a:prstGeom prst="teardrop">
          <a:avLst>
            <a:gd name="adj" fmla="val 100000"/>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E82E9EA-3DCB-4488-9CD7-6E84A886F32F}">
      <dsp:nvSpPr>
        <dsp:cNvPr id="0" name=""/>
        <dsp:cNvSpPr/>
      </dsp:nvSpPr>
      <dsp:spPr>
        <a:xfrm>
          <a:off x="629550" y="2315992"/>
          <a:ext cx="2061512" cy="2061510"/>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50000"/>
                </a:schemeClr>
              </a:solidFill>
              <a:latin typeface="Calibri"/>
              <a:ea typeface="+mn-ea"/>
              <a:cs typeface="+mn-cs"/>
            </a:rPr>
            <a:t>  SESC contacts state bus inspector, who reviews student file, and if approved, gives permission to proceed with certification examination.</a:t>
          </a:r>
          <a:r>
            <a:rPr lang="en-US" sz="1400" kern="1200" dirty="0" smtClean="0">
              <a:latin typeface="Calibri"/>
              <a:ea typeface="+mn-ea"/>
              <a:cs typeface="+mn-cs"/>
            </a:rPr>
            <a:t>.</a:t>
          </a:r>
          <a:endParaRPr lang="en-US" sz="1400" kern="1200" dirty="0">
            <a:latin typeface="Calibri"/>
            <a:ea typeface="+mn-ea"/>
            <a:cs typeface="+mn-cs"/>
          </a:endParaRPr>
        </a:p>
      </dsp:txBody>
      <dsp:txXfrm>
        <a:off x="924555" y="2610549"/>
        <a:ext cx="1472677" cy="147239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5" cy="466725"/>
          </a:xfrm>
          <a:prstGeom prst="rect">
            <a:avLst/>
          </a:prstGeom>
        </p:spPr>
        <p:txBody>
          <a:bodyPr vert="horz" lIns="91440" tIns="45720" rIns="91440" bIns="45720" rtlCol="0"/>
          <a:lstStyle>
            <a:lvl1pPr algn="r">
              <a:defRPr sz="1200"/>
            </a:lvl1pPr>
          </a:lstStyle>
          <a:p>
            <a:fld id="{6DA1E0EB-9201-4BAD-9BCC-FFED5042FA23}" type="datetimeFigureOut">
              <a:rPr lang="en-US" smtClean="0"/>
              <a:t>7/15/2019</a:t>
            </a:fld>
            <a:endParaRPr lang="en-US" dirty="0"/>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898E4C02-3BC1-4E43-93CE-6F1824AE59A9}" type="slidenum">
              <a:rPr lang="en-US" smtClean="0"/>
              <a:t>‹#›</a:t>
            </a:fld>
            <a:endParaRPr lang="en-US" dirty="0"/>
          </a:p>
        </p:txBody>
      </p:sp>
    </p:spTree>
    <p:extLst>
      <p:ext uri="{BB962C8B-B14F-4D97-AF65-F5344CB8AC3E}">
        <p14:creationId xmlns:p14="http://schemas.microsoft.com/office/powerpoint/2010/main" val="1773785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4A8E2B-4C4B-4403-8F1C-E3F5FD1C3402}" type="datetimeFigureOut">
              <a:rPr lang="en-US" smtClean="0"/>
              <a:t>7/15/2019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9E8AF78D-0CF0-4105-9AE5-5558B56678AE}" type="slidenum">
              <a:rPr lang="en-US" smtClean="0"/>
              <a:t>‹#›</a:t>
            </a:fld>
            <a:endParaRPr lang="en-US" dirty="0"/>
          </a:p>
        </p:txBody>
      </p:sp>
    </p:spTree>
    <p:extLst>
      <p:ext uri="{BB962C8B-B14F-4D97-AF65-F5344CB8AC3E}">
        <p14:creationId xmlns:p14="http://schemas.microsoft.com/office/powerpoint/2010/main" val="326463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a:t>
            </a:fld>
            <a:endParaRPr lang="en-US" dirty="0"/>
          </a:p>
        </p:txBody>
      </p:sp>
    </p:spTree>
    <p:extLst>
      <p:ext uri="{BB962C8B-B14F-4D97-AF65-F5344CB8AC3E}">
        <p14:creationId xmlns:p14="http://schemas.microsoft.com/office/powerpoint/2010/main" val="140251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23659"/>
          </a:xfrm>
        </p:spPr>
        <p:txBody>
          <a:bodyPr/>
          <a:lstStyle/>
          <a:p>
            <a:r>
              <a:rPr lang="en-US" dirty="0"/>
              <a:t>When you are ready to begin a new class, complete the request for training form, with the signatures of the student and transportation director.  This informs us that you are ready to start a class and we have the student’s permission to view sensitive information, such as the physical, drug test, etc.  Send the completed forms to Paula or Charlie. We will enter class information in our database.  As you receive paperwork, such as the physical, drug and alcohol test, etc., please forward to us. We will review and mark as received in our database.  We will keep you informed by emailing an updated database showing check marked boxes beside documentation we have received, with unchecked boxes indicating what is still needed to complete the file.</a:t>
            </a:r>
          </a:p>
          <a:p>
            <a:r>
              <a:rPr lang="en-US" dirty="0"/>
              <a:t> </a:t>
            </a:r>
          </a:p>
          <a:p>
            <a:r>
              <a:rPr lang="en-US" dirty="0"/>
              <a:t>Once all documentation is sent to our office and reviewed, we will forward to state bus inspector for final review.  If no issues need to be clarified, the inspector will approve scheduling of examination.  We will sign examination for certification form, inform trainer of recommended examiner(s), provide contact info if needed; and the trainer and</a:t>
            </a:r>
            <a:r>
              <a:rPr lang="en-US" b="1" dirty="0"/>
              <a:t> </a:t>
            </a:r>
            <a:r>
              <a:rPr lang="en-US" dirty="0"/>
              <a:t>examiner will schedule exam at a time convenient for all.  Please keep our office informed of date, time and location of exam.  After exam is complete, if student has passed, the examiner will send to our office the four-page completed documentation.  If student failed, examiner will advise trainer of the recommended additional training that is needed, and an exam date will be rescheduled. Once student has passed certification exam, the SESC’s training process has concluded.</a:t>
            </a:r>
            <a:endParaRPr lang="en-US" b="1" dirty="0"/>
          </a:p>
          <a:p>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10</a:t>
            </a:fld>
            <a:endParaRPr lang="en-US" dirty="0"/>
          </a:p>
        </p:txBody>
      </p:sp>
    </p:spTree>
    <p:extLst>
      <p:ext uri="{BB962C8B-B14F-4D97-AF65-F5344CB8AC3E}">
        <p14:creationId xmlns:p14="http://schemas.microsoft.com/office/powerpoint/2010/main" val="231542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classroom, computer equipment, Smart Horizon log in info, provide bus for BTW training.</a:t>
            </a:r>
          </a:p>
          <a:p>
            <a:endParaRPr lang="en-US" dirty="0"/>
          </a:p>
          <a:p>
            <a:r>
              <a:rPr lang="en-US" dirty="0" smtClean="0"/>
              <a:t>County keeps originals of all documentation.</a:t>
            </a:r>
          </a:p>
          <a:p>
            <a:endParaRPr lang="en-US" dirty="0"/>
          </a:p>
          <a:p>
            <a:r>
              <a:rPr lang="en-US" dirty="0" smtClean="0"/>
              <a:t>Regarding payroll – we hope to adopt an online time sheet through Microsoft Forms and Flow process, whereby transportation director will approve trainer time sheet via email.</a:t>
            </a:r>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11</a:t>
            </a:fld>
            <a:endParaRPr lang="en-US" dirty="0"/>
          </a:p>
        </p:txBody>
      </p:sp>
    </p:spTree>
    <p:extLst>
      <p:ext uri="{BB962C8B-B14F-4D97-AF65-F5344CB8AC3E}">
        <p14:creationId xmlns:p14="http://schemas.microsoft.com/office/powerpoint/2010/main" val="286301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12</a:t>
            </a:fld>
            <a:endParaRPr lang="en-US" dirty="0"/>
          </a:p>
        </p:txBody>
      </p:sp>
    </p:spTree>
    <p:extLst>
      <p:ext uri="{BB962C8B-B14F-4D97-AF65-F5344CB8AC3E}">
        <p14:creationId xmlns:p14="http://schemas.microsoft.com/office/powerpoint/2010/main" val="4994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had a few trainees get certified in 24-28 days.</a:t>
            </a:r>
          </a:p>
          <a:p>
            <a:endParaRPr lang="en-US" dirty="0"/>
          </a:p>
          <a:p>
            <a:r>
              <a:rPr lang="en-US" dirty="0" smtClean="0"/>
              <a:t>Raleigh County BOE is our fiscal agent, so we must abide by their time sheet submission deadlines, which they provide each month to us.  We keep trainers apprised of deadlines, as well.</a:t>
            </a:r>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13</a:t>
            </a:fld>
            <a:endParaRPr lang="en-US" dirty="0"/>
          </a:p>
        </p:txBody>
      </p:sp>
    </p:spTree>
    <p:extLst>
      <p:ext uri="{BB962C8B-B14F-4D97-AF65-F5344CB8AC3E}">
        <p14:creationId xmlns:p14="http://schemas.microsoft.com/office/powerpoint/2010/main" val="295497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14</a:t>
            </a:fld>
            <a:endParaRPr lang="en-US" dirty="0"/>
          </a:p>
        </p:txBody>
      </p:sp>
    </p:spTree>
    <p:extLst>
      <p:ext uri="{BB962C8B-B14F-4D97-AF65-F5344CB8AC3E}">
        <p14:creationId xmlns:p14="http://schemas.microsoft.com/office/powerpoint/2010/main" val="385537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15</a:t>
            </a:fld>
            <a:endParaRPr lang="en-US" dirty="0"/>
          </a:p>
        </p:txBody>
      </p:sp>
    </p:spTree>
    <p:extLst>
      <p:ext uri="{BB962C8B-B14F-4D97-AF65-F5344CB8AC3E}">
        <p14:creationId xmlns:p14="http://schemas.microsoft.com/office/powerpoint/2010/main" val="209984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16</a:t>
            </a:fld>
            <a:endParaRPr lang="en-US" dirty="0"/>
          </a:p>
        </p:txBody>
      </p:sp>
    </p:spTree>
    <p:extLst>
      <p:ext uri="{BB962C8B-B14F-4D97-AF65-F5344CB8AC3E}">
        <p14:creationId xmlns:p14="http://schemas.microsoft.com/office/powerpoint/2010/main" val="116016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17</a:t>
            </a:fld>
            <a:endParaRPr lang="en-US" dirty="0"/>
          </a:p>
        </p:txBody>
      </p:sp>
    </p:spTree>
    <p:extLst>
      <p:ext uri="{BB962C8B-B14F-4D97-AF65-F5344CB8AC3E}">
        <p14:creationId xmlns:p14="http://schemas.microsoft.com/office/powerpoint/2010/main" val="1060162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18</a:t>
            </a:fld>
            <a:endParaRPr lang="en-US" dirty="0"/>
          </a:p>
        </p:txBody>
      </p:sp>
    </p:spTree>
    <p:extLst>
      <p:ext uri="{BB962C8B-B14F-4D97-AF65-F5344CB8AC3E}">
        <p14:creationId xmlns:p14="http://schemas.microsoft.com/office/powerpoint/2010/main" val="4229631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latin typeface="Calibri" panose="020F0502020204030204" pitchFamily="34" charset="0"/>
                <a:ea typeface="Calibri" panose="020F0502020204030204" pitchFamily="34" charset="0"/>
                <a:cs typeface="Times New Roman" panose="02020603050405020304" pitchFamily="18" charset="0"/>
              </a:rPr>
              <a:t>We will sign examination for certification form, inform trainer of recommended examiner(s), provide contact info if needed; and the trainer and examiner will schedule exam at a time convenient for all.  Please keep our office informed of date, time and location of exam.  After exam is complete, if student has passed, the examiner will send to our office the four-page completed documentation.  If student failed, examiner will advise trainer of the recommended additional training that is needed, and an exam date will be rescheduled, after refresher training has been provided. Once student has passed certification exam, the SESC’s training process has concluded, and the county can initiate hiring procedure.</a:t>
            </a:r>
          </a:p>
          <a:p>
            <a:pPr>
              <a:lnSpc>
                <a:spcPct val="200000"/>
              </a:lnSpc>
            </a:pPr>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19</a:t>
            </a:fld>
            <a:endParaRPr lang="en-US" dirty="0"/>
          </a:p>
        </p:txBody>
      </p:sp>
    </p:spTree>
    <p:extLst>
      <p:ext uri="{BB962C8B-B14F-4D97-AF65-F5344CB8AC3E}">
        <p14:creationId xmlns:p14="http://schemas.microsoft.com/office/powerpoint/2010/main" val="224189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a:t>
            </a:fld>
            <a:endParaRPr lang="en-US" dirty="0"/>
          </a:p>
        </p:txBody>
      </p:sp>
    </p:spTree>
    <p:extLst>
      <p:ext uri="{BB962C8B-B14F-4D97-AF65-F5344CB8AC3E}">
        <p14:creationId xmlns:p14="http://schemas.microsoft.com/office/powerpoint/2010/main" val="138237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dirty="0" smtClean="0">
                <a:solidFill>
                  <a:schemeClr val="tx1">
                    <a:lumMod val="95000"/>
                    <a:lumOff val="5000"/>
                  </a:schemeClr>
                </a:solidFill>
              </a:rPr>
              <a:t>REASONS FOR DROPOUT</a:t>
            </a:r>
          </a:p>
          <a:p>
            <a:pPr algn="ctr"/>
            <a:endParaRPr lang="en-US" sz="1600" b="1" dirty="0">
              <a:solidFill>
                <a:schemeClr val="tx1">
                  <a:lumMod val="95000"/>
                  <a:lumOff val="5000"/>
                </a:schemeClr>
              </a:solidFill>
            </a:endParaRPr>
          </a:p>
          <a:p>
            <a:pPr marL="285750" indent="-285750">
              <a:buFont typeface="Arial" panose="020B0604020202020204" pitchFamily="34" charset="0"/>
              <a:buChar char="•"/>
            </a:pPr>
            <a:r>
              <a:rPr lang="en-US" sz="1600" dirty="0" smtClean="0">
                <a:solidFill>
                  <a:schemeClr val="tx1">
                    <a:lumMod val="95000"/>
                    <a:lumOff val="5000"/>
                  </a:schemeClr>
                </a:solidFill>
              </a:rPr>
              <a:t>Cannot pass drug and/or alcohol test</a:t>
            </a:r>
          </a:p>
          <a:p>
            <a:pPr marL="285750" indent="-285750">
              <a:buFont typeface="Arial" panose="020B0604020202020204" pitchFamily="34" charset="0"/>
              <a:buChar char="•"/>
            </a:pPr>
            <a:r>
              <a:rPr lang="en-US" sz="1600" dirty="0" smtClean="0">
                <a:solidFill>
                  <a:schemeClr val="tx1">
                    <a:lumMod val="95000"/>
                    <a:lumOff val="5000"/>
                  </a:schemeClr>
                </a:solidFill>
              </a:rPr>
              <a:t>Work schedule does not permit class and behind the wheel time</a:t>
            </a:r>
          </a:p>
          <a:p>
            <a:pPr marL="285750" indent="-285750">
              <a:buFont typeface="Arial" panose="020B0604020202020204" pitchFamily="34" charset="0"/>
              <a:buChar char="•"/>
            </a:pPr>
            <a:r>
              <a:rPr lang="en-US" sz="1600" dirty="0" smtClean="0">
                <a:solidFill>
                  <a:schemeClr val="tx1">
                    <a:lumMod val="95000"/>
                    <a:lumOff val="5000"/>
                  </a:schemeClr>
                </a:solidFill>
              </a:rPr>
              <a:t>Failure to complete/pass CDL</a:t>
            </a:r>
          </a:p>
          <a:p>
            <a:pPr marL="285750" indent="-285750">
              <a:buFont typeface="Arial" panose="020B0604020202020204" pitchFamily="34" charset="0"/>
              <a:buChar char="•"/>
            </a:pPr>
            <a:r>
              <a:rPr lang="en-US" sz="1600" dirty="0" smtClean="0">
                <a:solidFill>
                  <a:schemeClr val="tx1">
                    <a:lumMod val="95000"/>
                    <a:lumOff val="5000"/>
                  </a:schemeClr>
                </a:solidFill>
              </a:rPr>
              <a:t>Physical exam requirements</a:t>
            </a:r>
          </a:p>
          <a:p>
            <a:pPr marL="285750" indent="-285750">
              <a:buFont typeface="Arial" panose="020B0604020202020204" pitchFamily="34" charset="0"/>
              <a:buChar char="•"/>
            </a:pPr>
            <a:r>
              <a:rPr lang="en-US" sz="1600" dirty="0" smtClean="0">
                <a:solidFill>
                  <a:schemeClr val="tx1">
                    <a:lumMod val="95000"/>
                    <a:lumOff val="5000"/>
                  </a:schemeClr>
                </a:solidFill>
              </a:rPr>
              <a:t>FBI criminal background check disclosure</a:t>
            </a:r>
          </a:p>
          <a:p>
            <a:pPr marL="285750" indent="-285750">
              <a:buFont typeface="Arial" panose="020B0604020202020204" pitchFamily="34" charset="0"/>
              <a:buChar char="•"/>
            </a:pPr>
            <a:r>
              <a:rPr lang="en-US" sz="1600" dirty="0" smtClean="0">
                <a:solidFill>
                  <a:schemeClr val="tx1">
                    <a:lumMod val="95000"/>
                    <a:lumOff val="5000"/>
                  </a:schemeClr>
                </a:solidFill>
              </a:rPr>
              <a:t>Lack of communication with trainer</a:t>
            </a:r>
          </a:p>
          <a:p>
            <a:endParaRPr lang="en-US" sz="1600" dirty="0">
              <a:solidFill>
                <a:schemeClr val="tx1">
                  <a:lumMod val="95000"/>
                  <a:lumOff val="5000"/>
                </a:schemeClr>
              </a:solidFill>
            </a:endParaRPr>
          </a:p>
          <a:p>
            <a:r>
              <a:rPr lang="en-US" sz="1600" dirty="0" smtClean="0">
                <a:solidFill>
                  <a:schemeClr val="tx1">
                    <a:lumMod val="95000"/>
                    <a:lumOff val="5000"/>
                  </a:schemeClr>
                </a:solidFill>
              </a:rPr>
              <a:t>Please notify us when a trainee officially drops out of class.</a:t>
            </a:r>
          </a:p>
          <a:p>
            <a:endParaRPr lang="en-US" sz="1600" dirty="0" smtClean="0">
              <a:solidFill>
                <a:schemeClr val="tx1">
                  <a:lumMod val="95000"/>
                  <a:lumOff val="5000"/>
                </a:schemeClr>
              </a:solidFill>
            </a:endParaRPr>
          </a:p>
          <a:p>
            <a:endParaRPr lang="en-US" dirty="0">
              <a:solidFill>
                <a:srgbClr val="FF0000"/>
              </a:solidFill>
            </a:endParaRP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20</a:t>
            </a:fld>
            <a:endParaRPr lang="en-US" dirty="0"/>
          </a:p>
        </p:txBody>
      </p:sp>
    </p:spTree>
    <p:extLst>
      <p:ext uri="{BB962C8B-B14F-4D97-AF65-F5344CB8AC3E}">
        <p14:creationId xmlns:p14="http://schemas.microsoft.com/office/powerpoint/2010/main" val="251843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21</a:t>
            </a:fld>
            <a:endParaRPr lang="en-US" dirty="0"/>
          </a:p>
        </p:txBody>
      </p:sp>
    </p:spTree>
    <p:extLst>
      <p:ext uri="{BB962C8B-B14F-4D97-AF65-F5344CB8AC3E}">
        <p14:creationId xmlns:p14="http://schemas.microsoft.com/office/powerpoint/2010/main" val="1374682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22</a:t>
            </a:fld>
            <a:endParaRPr lang="en-US" dirty="0"/>
          </a:p>
        </p:txBody>
      </p:sp>
    </p:spTree>
    <p:extLst>
      <p:ext uri="{BB962C8B-B14F-4D97-AF65-F5344CB8AC3E}">
        <p14:creationId xmlns:p14="http://schemas.microsoft.com/office/powerpoint/2010/main" val="2790716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08129"/>
          </a:xfrm>
        </p:spPr>
        <p:txBody>
          <a:bodyPr/>
          <a:lstStyle/>
          <a:p>
            <a:pPr marL="228600" indent="-228600">
              <a:buFont typeface="+mj-lt"/>
              <a:buAutoNum type="arabicPeriod"/>
            </a:pPr>
            <a:r>
              <a:rPr lang="en-US" dirty="0" smtClean="0"/>
              <a:t>The SESC assigns the examiner on an equitable rotation basis.</a:t>
            </a:r>
          </a:p>
          <a:p>
            <a:pPr marL="228600" indent="-228600">
              <a:buFont typeface="+mj-lt"/>
              <a:buAutoNum type="arabicPeriod"/>
            </a:pPr>
            <a:endParaRPr lang="en-US" dirty="0"/>
          </a:p>
          <a:p>
            <a:pPr marL="228600" indent="-228600">
              <a:buFont typeface="+mj-lt"/>
              <a:buAutoNum type="arabicPeriod"/>
            </a:pPr>
            <a:r>
              <a:rPr lang="en-US" dirty="0" smtClean="0"/>
              <a:t>Realistically, two or three per day, per trainer. Multiple trainers can administer exam for more students at  the same site simultaneously, if needed.</a:t>
            </a:r>
          </a:p>
          <a:p>
            <a:pPr marL="228600" indent="-228600">
              <a:buFont typeface="+mj-lt"/>
              <a:buAutoNum type="arabicPeriod"/>
            </a:pPr>
            <a:endParaRPr lang="en-US" dirty="0"/>
          </a:p>
          <a:p>
            <a:pPr marL="228600" indent="-228600">
              <a:buFont typeface="+mj-lt"/>
              <a:buAutoNum type="arabicPeriod"/>
            </a:pPr>
            <a:r>
              <a:rPr lang="en-US" dirty="0" smtClean="0"/>
              <a:t>17.3.8</a:t>
            </a:r>
            <a:r>
              <a:rPr lang="en-US" dirty="0"/>
              <a:t>. Blood pressure is </a:t>
            </a:r>
            <a:r>
              <a:rPr lang="en-US" b="1" dirty="0"/>
              <a:t>less than or equal to 140 systolic and 90 diastolic (140/90)</a:t>
            </a:r>
            <a:r>
              <a:rPr lang="en-US" dirty="0"/>
              <a:t>.   If the employee fails the blood pressure test, the </a:t>
            </a:r>
            <a:r>
              <a:rPr lang="en-US" dirty="0" smtClean="0"/>
              <a:t>trainee </a:t>
            </a:r>
            <a:r>
              <a:rPr lang="en-US" dirty="0"/>
              <a:t>shall provide </a:t>
            </a:r>
            <a:r>
              <a:rPr lang="en-US" b="1" dirty="0"/>
              <a:t>medical evidence of three separate blood pressure readings </a:t>
            </a:r>
            <a:r>
              <a:rPr lang="en-US" b="1" dirty="0" smtClean="0"/>
              <a:t>equal to or below </a:t>
            </a:r>
            <a:r>
              <a:rPr lang="en-US" b="1" dirty="0"/>
              <a:t>the identified levels on three different days within a seven (7) day period prior to certification.  </a:t>
            </a:r>
            <a:r>
              <a:rPr lang="en-US" dirty="0"/>
              <a:t>These readings shall be certified by a Medical Examiner</a:t>
            </a:r>
            <a:r>
              <a:rPr lang="en-US" dirty="0" smtClean="0"/>
              <a:t>.  Can be attending physician at medical facility, office of physician who gave physical, </a:t>
            </a:r>
            <a:r>
              <a:rPr lang="en-US" dirty="0"/>
              <a:t>or school </a:t>
            </a:r>
            <a:r>
              <a:rPr lang="en-US" dirty="0" smtClean="0"/>
              <a:t>nurse.  Should be on physician’s office letterhead or </a:t>
            </a:r>
            <a:r>
              <a:rPr lang="en-US" dirty="0"/>
              <a:t>prescription pad.</a:t>
            </a: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If trainee </a:t>
            </a:r>
            <a:r>
              <a:rPr lang="en-US" dirty="0"/>
              <a:t>is </a:t>
            </a:r>
            <a:r>
              <a:rPr lang="en-US" dirty="0" smtClean="0"/>
              <a:t>a diabetic </a:t>
            </a:r>
            <a:r>
              <a:rPr lang="en-US" dirty="0"/>
              <a:t>and on insulin shots or pump, he cannot drive a school bus.  Insulin pills are permissible. </a:t>
            </a:r>
            <a:r>
              <a:rPr lang="en-US" dirty="0" smtClean="0"/>
              <a:t> </a:t>
            </a:r>
            <a:r>
              <a:rPr lang="en-US" dirty="0"/>
              <a:t>If a </a:t>
            </a:r>
            <a:r>
              <a:rPr lang="en-US" dirty="0" smtClean="0"/>
              <a:t>trainee </a:t>
            </a:r>
            <a:r>
              <a:rPr lang="en-US" dirty="0"/>
              <a:t>is a current employee and then has to be put on insulin, he is eligible to drive if he gets a waiver – applies only to intrastate (in state only). </a:t>
            </a:r>
            <a:endParaRPr lang="en-US" dirty="0" smtClean="0"/>
          </a:p>
          <a:p>
            <a:pPr marL="228600" indent="-228600">
              <a:buFont typeface="+mj-lt"/>
              <a:buAutoNum type="arabicPeriod"/>
            </a:pPr>
            <a:endParaRPr lang="en-US" dirty="0"/>
          </a:p>
          <a:p>
            <a:pPr marL="168275" indent="-168275" fontAlgn="base"/>
            <a:r>
              <a:rPr lang="en-US" dirty="0" smtClean="0"/>
              <a:t>5. </a:t>
            </a:r>
            <a:r>
              <a:rPr lang="en-US" dirty="0"/>
              <a:t>When a school bus operator </a:t>
            </a:r>
            <a:r>
              <a:rPr lang="en-US" dirty="0" smtClean="0"/>
              <a:t>trainee is </a:t>
            </a:r>
            <a:r>
              <a:rPr lang="en-US" dirty="0"/>
              <a:t>required to use a pacemaker, </a:t>
            </a:r>
            <a:r>
              <a:rPr lang="en-US" dirty="0" smtClean="0"/>
              <a:t>his participation in program shall </a:t>
            </a:r>
            <a:r>
              <a:rPr lang="en-US" dirty="0"/>
              <a:t>be approved by </a:t>
            </a:r>
            <a:r>
              <a:rPr lang="en-US" b="1" dirty="0"/>
              <a:t>two</a:t>
            </a:r>
            <a:r>
              <a:rPr lang="en-US" dirty="0"/>
              <a:t> cardiologists not affiliated with each other.</a:t>
            </a:r>
          </a:p>
          <a:p>
            <a:pPr fontAlgn="base"/>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23</a:t>
            </a:fld>
            <a:endParaRPr lang="en-US" dirty="0"/>
          </a:p>
        </p:txBody>
      </p:sp>
    </p:spTree>
    <p:extLst>
      <p:ext uri="{BB962C8B-B14F-4D97-AF65-F5344CB8AC3E}">
        <p14:creationId xmlns:p14="http://schemas.microsoft.com/office/powerpoint/2010/main" val="1629262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62050"/>
            <a:ext cx="5575300" cy="3136900"/>
          </a:xfrm>
        </p:spPr>
      </p:sp>
      <p:sp>
        <p:nvSpPr>
          <p:cNvPr id="3" name="Notes Placeholder 2"/>
          <p:cNvSpPr>
            <a:spLocks noGrp="1"/>
          </p:cNvSpPr>
          <p:nvPr>
            <p:ph type="body" idx="1"/>
          </p:nvPr>
        </p:nvSpPr>
        <p:spPr>
          <a:xfrm>
            <a:off x="701040" y="4473891"/>
            <a:ext cx="5608320" cy="4356076"/>
          </a:xfrm>
        </p:spPr>
        <p:txBody>
          <a:bodyPr/>
          <a:lstStyle/>
          <a:p>
            <a:pPr marL="228600" indent="-168275">
              <a:buFont typeface="+mj-lt"/>
              <a:buAutoNum type="arabicPeriod" startAt="6"/>
            </a:pPr>
            <a:r>
              <a:rPr lang="en-US" dirty="0" smtClean="0"/>
              <a:t>A letter of explanation must be submitted to Sherry Sadler’s office, and a determination will be made via email if applicant can proceed to training/certification.</a:t>
            </a:r>
          </a:p>
          <a:p>
            <a:pPr marL="228600" indent="-168275">
              <a:buFont typeface="+mj-lt"/>
              <a:buAutoNum type="arabicPeriod" startAt="6"/>
            </a:pPr>
            <a:endParaRPr lang="en-US" dirty="0"/>
          </a:p>
          <a:p>
            <a:pPr marL="228600" indent="-168275">
              <a:buFont typeface="+mj-lt"/>
              <a:buAutoNum type="arabicPeriod" startAt="6"/>
            </a:pPr>
            <a:r>
              <a:rPr lang="en-US" dirty="0" smtClean="0"/>
              <a:t>Examiner will inform trainer of area(s) of failure, additional training will be given and documented, and a re-test can take place after a minimum of </a:t>
            </a:r>
            <a:r>
              <a:rPr lang="en-US" b="1" dirty="0" smtClean="0"/>
              <a:t>five</a:t>
            </a:r>
            <a:r>
              <a:rPr lang="en-US" dirty="0" smtClean="0"/>
              <a:t> days after initial exam.</a:t>
            </a:r>
          </a:p>
          <a:p>
            <a:pPr marL="228600" indent="-168275">
              <a:buFont typeface="+mj-lt"/>
              <a:buAutoNum type="arabicPeriod" startAt="6"/>
            </a:pPr>
            <a:endParaRPr lang="en-US" dirty="0"/>
          </a:p>
          <a:p>
            <a:pPr marL="228600" indent="-168275">
              <a:buFont typeface="+mj-lt"/>
              <a:buAutoNum type="arabicPeriod" startAt="6"/>
            </a:pPr>
            <a:r>
              <a:rPr lang="en-US" dirty="0"/>
              <a:t>N</a:t>
            </a:r>
            <a:r>
              <a:rPr lang="en-US" dirty="0" smtClean="0"/>
              <a:t>ame suffixes, such as Jr., Sr., I, II, etc. must be on all paperwork.</a:t>
            </a:r>
            <a:endParaRPr lang="en-US" dirty="0"/>
          </a:p>
          <a:p>
            <a:pPr marL="228600" indent="-228600" fontAlgn="base">
              <a:buFont typeface="+mj-lt"/>
              <a:buAutoNum type="arabicPeriod" startAt="6"/>
            </a:pPr>
            <a:endParaRPr lang="en-US" dirty="0"/>
          </a:p>
          <a:p>
            <a:pPr marL="228600" indent="-168275" fontAlgn="base">
              <a:buFont typeface="+mj-lt"/>
              <a:buAutoNum type="arabicPeriod" startAt="6"/>
            </a:pPr>
            <a:r>
              <a:rPr lang="en-US" dirty="0"/>
              <a:t>If CPR class is done </a:t>
            </a:r>
            <a:r>
              <a:rPr lang="en-US" dirty="0" smtClean="0"/>
              <a:t>as classroom training, </a:t>
            </a:r>
            <a:r>
              <a:rPr lang="en-US" dirty="0"/>
              <a:t>it counts as 6 hours.   </a:t>
            </a:r>
            <a:r>
              <a:rPr lang="en-US" dirty="0" smtClean="0"/>
              <a:t>Best practice is </a:t>
            </a:r>
            <a:r>
              <a:rPr lang="en-US" dirty="0"/>
              <a:t>to have CPR as </a:t>
            </a:r>
            <a:r>
              <a:rPr lang="en-US" dirty="0" smtClean="0"/>
              <a:t>a class.</a:t>
            </a:r>
            <a:r>
              <a:rPr lang="en-US" dirty="0"/>
              <a:t> </a:t>
            </a:r>
            <a:r>
              <a:rPr lang="en-US" dirty="0" smtClean="0"/>
              <a:t>The </a:t>
            </a:r>
            <a:r>
              <a:rPr lang="en-US" dirty="0"/>
              <a:t>first </a:t>
            </a:r>
            <a:r>
              <a:rPr lang="en-US" dirty="0" smtClean="0"/>
              <a:t>aid/CPR must </a:t>
            </a:r>
            <a:r>
              <a:rPr lang="en-US" dirty="0"/>
              <a:t>be a </a:t>
            </a:r>
            <a:r>
              <a:rPr lang="en-US" dirty="0" smtClean="0"/>
              <a:t>valid card. </a:t>
            </a:r>
            <a:r>
              <a:rPr lang="en-US" dirty="0"/>
              <a:t>If not, 6 additional hours of relevant training from some other resource must be provided.  </a:t>
            </a:r>
            <a:r>
              <a:rPr lang="en-US" dirty="0" smtClean="0"/>
              <a:t>Some </a:t>
            </a:r>
            <a:r>
              <a:rPr lang="en-US" dirty="0"/>
              <a:t>a</a:t>
            </a:r>
            <a:r>
              <a:rPr lang="en-US" dirty="0" smtClean="0"/>
              <a:t>dditional </a:t>
            </a:r>
            <a:r>
              <a:rPr lang="en-US" dirty="0"/>
              <a:t>training suggestions  could include defensive driving, CDL </a:t>
            </a:r>
            <a:r>
              <a:rPr lang="en-US" dirty="0" smtClean="0"/>
              <a:t>training</a:t>
            </a:r>
            <a:r>
              <a:rPr lang="en-US" dirty="0"/>
              <a:t>, </a:t>
            </a:r>
            <a:r>
              <a:rPr lang="en-US" dirty="0" smtClean="0"/>
              <a:t>etc.</a:t>
            </a:r>
          </a:p>
          <a:p>
            <a:pPr marL="228600" indent="-228600" fontAlgn="base">
              <a:buFont typeface="+mj-lt"/>
              <a:buAutoNum type="arabicPeriod" startAt="6"/>
            </a:pPr>
            <a:endParaRPr lang="en-US" dirty="0" smtClean="0"/>
          </a:p>
          <a:p>
            <a:pPr marL="228600" indent="-228600" fontAlgn="base">
              <a:buFont typeface="+mj-lt"/>
              <a:buAutoNum type="arabicPeriod" startAt="6"/>
            </a:pPr>
            <a:r>
              <a:rPr lang="en-US" dirty="0" smtClean="0"/>
              <a:t>We have recently </a:t>
            </a:r>
            <a:r>
              <a:rPr lang="en-US" dirty="0"/>
              <a:t>been advised that alcohol testing is not required by the DOT, but only by WVDE Policy 4336.   As </a:t>
            </a:r>
            <a:r>
              <a:rPr lang="en-US" dirty="0" smtClean="0"/>
              <a:t>we </a:t>
            </a:r>
            <a:r>
              <a:rPr lang="en-US" dirty="0"/>
              <a:t>understand it, the FMCSA does not want their agency name associated with alcohol testing for our program.  Therefore, you may want to discuss this with the testing facility; specifically, under Remarks on the Alcohol Test form, please do not use the phrase DOT/FMCSA or check any boxes indicating that this is a test for the DOT/FMSCA.</a:t>
            </a:r>
            <a:endParaRPr lang="en-US" dirty="0" smtClean="0"/>
          </a:p>
          <a:p>
            <a:pPr marL="228600" indent="-228600" fontAlgn="base">
              <a:buFont typeface="+mj-lt"/>
              <a:buAutoNum type="arabicPeriod" startAt="6"/>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24</a:t>
            </a:fld>
            <a:endParaRPr lang="en-US" dirty="0"/>
          </a:p>
        </p:txBody>
      </p:sp>
    </p:spTree>
    <p:extLst>
      <p:ext uri="{BB962C8B-B14F-4D97-AF65-F5344CB8AC3E}">
        <p14:creationId xmlns:p14="http://schemas.microsoft.com/office/powerpoint/2010/main" val="380670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Font typeface="+mj-lt"/>
              <a:buAutoNum type="arabicPeriod" startAt="11"/>
            </a:pPr>
            <a:r>
              <a:rPr lang="en-US" dirty="0"/>
              <a:t>Report must reflect last five (5) years of driving record with the exception of an applicant that has less than five (5)  years of driving experience. </a:t>
            </a:r>
            <a:r>
              <a:rPr lang="en-US" dirty="0" smtClean="0"/>
              <a:t> If </a:t>
            </a:r>
            <a:r>
              <a:rPr lang="en-US" dirty="0"/>
              <a:t>applicant has resided in multiple states in the last 5 years, county will have to obtain DMV driving records from each state. (The “request for driving records” form can be found as Appendix E of Policy 4336).</a:t>
            </a:r>
          </a:p>
          <a:p>
            <a:pPr marL="228600" indent="-228600" fontAlgn="base">
              <a:buFont typeface="+mj-lt"/>
              <a:buAutoNum type="arabicPeriod" startAt="11"/>
            </a:pPr>
            <a:endParaRPr lang="en-US" dirty="0" smtClean="0"/>
          </a:p>
          <a:p>
            <a:pPr marL="228600" indent="-228600" fontAlgn="base">
              <a:buFont typeface="+mj-lt"/>
              <a:buAutoNum type="arabicPeriod" startAt="11"/>
            </a:pPr>
            <a:r>
              <a:rPr lang="en-US" dirty="0" smtClean="0"/>
              <a:t>Applicant </a:t>
            </a:r>
            <a:r>
              <a:rPr lang="en-US" dirty="0"/>
              <a:t>must be 21 years of age with a minimum of three (3) years of driving experience.</a:t>
            </a:r>
            <a:r>
              <a:rPr lang="en-US" dirty="0">
                <a:solidFill>
                  <a:srgbClr val="FF0000"/>
                </a:solidFill>
              </a:rPr>
              <a:t> </a:t>
            </a:r>
            <a:endParaRPr lang="en-US" dirty="0" smtClean="0">
              <a:solidFill>
                <a:srgbClr val="FF0000"/>
              </a:solidFill>
            </a:endParaRPr>
          </a:p>
          <a:p>
            <a:pPr marL="228600" indent="-228600" fontAlgn="base">
              <a:buFont typeface="+mj-lt"/>
              <a:buAutoNum type="arabicPeriod" startAt="11"/>
            </a:pPr>
            <a:endParaRPr lang="en-US" dirty="0" smtClean="0"/>
          </a:p>
          <a:p>
            <a:pPr marL="228600" indent="-228600">
              <a:buFont typeface="+mj-lt"/>
              <a:buAutoNum type="arabicPeriod" startAt="11"/>
            </a:pPr>
            <a:r>
              <a:rPr lang="en-US" dirty="0"/>
              <a:t>A dilute negative is a </a:t>
            </a:r>
            <a:r>
              <a:rPr lang="en-US" dirty="0" smtClean="0"/>
              <a:t>grounds for a re-test, </a:t>
            </a:r>
            <a:r>
              <a:rPr lang="en-US" dirty="0"/>
              <a:t>but a dilute positive </a:t>
            </a:r>
            <a:r>
              <a:rPr lang="en-US" dirty="0" smtClean="0"/>
              <a:t>is considered </a:t>
            </a:r>
            <a:r>
              <a:rPr lang="en-US" dirty="0"/>
              <a:t>a positive </a:t>
            </a:r>
            <a:r>
              <a:rPr lang="en-US" dirty="0" smtClean="0"/>
              <a:t>test, as well as refusal.  Trainee is dropped from class.</a:t>
            </a:r>
          </a:p>
          <a:p>
            <a:pPr marL="228600" indent="-228600">
              <a:buFont typeface="+mj-lt"/>
              <a:buAutoNum type="arabicPeriod" startAt="11"/>
            </a:pPr>
            <a:endParaRPr lang="en-US" dirty="0"/>
          </a:p>
          <a:p>
            <a:pPr marL="228600" indent="-228600">
              <a:buFont typeface="+mj-lt"/>
              <a:buAutoNum type="arabicPeriod" startAt="11"/>
            </a:pPr>
            <a:r>
              <a:rPr lang="en-US" dirty="0" smtClean="0"/>
              <a:t>If </a:t>
            </a:r>
            <a:r>
              <a:rPr lang="en-US" dirty="0"/>
              <a:t>using CPAP – we must have attending physician's letter showing compliance or CPAP readings. </a:t>
            </a:r>
            <a:r>
              <a:rPr lang="en-US" dirty="0" smtClean="0"/>
              <a:t>15. 17.4</a:t>
            </a:r>
            <a:r>
              <a:rPr lang="en-US" dirty="0"/>
              <a:t>. All bus operators using CPAP devices must meet the requirements of </a:t>
            </a:r>
            <a:r>
              <a:rPr lang="en-US" dirty="0" smtClean="0"/>
              <a:t>FMCSA.  17.4.4</a:t>
            </a:r>
            <a:r>
              <a:rPr lang="en-US" dirty="0"/>
              <a:t>. Compliance is defined as using PAP for the duration of total sleep time, or as prescribed by the treating provider</a:t>
            </a:r>
            <a:r>
              <a:rPr lang="en-US" dirty="0" smtClean="0"/>
              <a:t>.  It </a:t>
            </a:r>
            <a:r>
              <a:rPr lang="en-US" dirty="0"/>
              <a:t>is the bus operator’s responsibility to keep a log of his/her compliance and provide documentation to the county on a quarterly basis. Counties shall maintain all such records.</a:t>
            </a:r>
          </a:p>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25</a:t>
            </a:fld>
            <a:endParaRPr lang="en-US" dirty="0"/>
          </a:p>
        </p:txBody>
      </p:sp>
    </p:spTree>
    <p:extLst>
      <p:ext uri="{BB962C8B-B14F-4D97-AF65-F5344CB8AC3E}">
        <p14:creationId xmlns:p14="http://schemas.microsoft.com/office/powerpoint/2010/main" val="3737498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20403"/>
          </a:xfrm>
        </p:spPr>
        <p:txBody>
          <a:bodyPr/>
          <a:lstStyle/>
          <a:p>
            <a:pPr marL="228600" indent="-228600">
              <a:buFont typeface="+mj-lt"/>
              <a:buAutoNum type="arabicPeriod" startAt="15"/>
            </a:pPr>
            <a:r>
              <a:rPr lang="en-US" dirty="0" smtClean="0"/>
              <a:t>Yes</a:t>
            </a:r>
          </a:p>
          <a:p>
            <a:pPr marL="228600" indent="-228600">
              <a:buFont typeface="+mj-lt"/>
              <a:buAutoNum type="arabicPeriod" startAt="15"/>
            </a:pPr>
            <a:endParaRPr lang="en-US" dirty="0" smtClean="0"/>
          </a:p>
          <a:p>
            <a:pPr marL="228600" indent="-228600">
              <a:buFont typeface="+mj-lt"/>
              <a:buAutoNum type="arabicPeriod" startAt="15"/>
            </a:pPr>
            <a:r>
              <a:rPr lang="en-US" dirty="0"/>
              <a:t>As long as everything is current – contact WVDE – initial county retains certification.  Ask WVDE to change home county.  Original county needs to release info.  It is recommended that the county provide six hours BTW training.  If transit bus is used – make sure driver </a:t>
            </a:r>
            <a:r>
              <a:rPr lang="en-US" dirty="0" smtClean="0"/>
              <a:t>is/was </a:t>
            </a:r>
            <a:r>
              <a:rPr lang="en-US" dirty="0"/>
              <a:t>certified using transit.  </a:t>
            </a:r>
            <a:endParaRPr lang="en-US" dirty="0" smtClean="0"/>
          </a:p>
          <a:p>
            <a:pPr marL="228600" indent="-228600">
              <a:buFont typeface="+mj-lt"/>
              <a:buAutoNum type="arabicPeriod" startAt="15"/>
            </a:pPr>
            <a:endParaRPr lang="en-US" dirty="0"/>
          </a:p>
          <a:p>
            <a:pPr marL="228600" indent="-228600">
              <a:buFont typeface="+mj-lt"/>
              <a:buAutoNum type="arabicPeriod" startAt="15"/>
            </a:pPr>
            <a:r>
              <a:rPr lang="en-US" dirty="0" smtClean="0"/>
              <a:t>Sherry Sadler’s office.</a:t>
            </a:r>
          </a:p>
          <a:p>
            <a:pPr marL="228600" indent="-228600">
              <a:buFont typeface="+mj-lt"/>
              <a:buAutoNum type="arabicPeriod" startAt="15"/>
            </a:pPr>
            <a:endParaRPr lang="en-US" dirty="0" smtClean="0"/>
          </a:p>
          <a:p>
            <a:pPr marL="228600" indent="-228600" fontAlgn="base">
              <a:buFont typeface="+mj-lt"/>
              <a:buAutoNum type="arabicPeriod" startAt="15"/>
            </a:pPr>
            <a:r>
              <a:rPr lang="en-US" dirty="0" smtClean="0"/>
              <a:t>Examiner.</a:t>
            </a:r>
          </a:p>
          <a:p>
            <a:pPr marL="228600" indent="-228600" fontAlgn="base">
              <a:buFont typeface="+mj-lt"/>
              <a:buAutoNum type="arabicPeriod" startAt="15"/>
            </a:pPr>
            <a:endParaRPr lang="en-US" dirty="0" smtClean="0"/>
          </a:p>
          <a:p>
            <a:pPr marL="228600" indent="-228600" fontAlgn="base">
              <a:buFont typeface="+mj-lt"/>
              <a:buAutoNum type="arabicPeriod" startAt="15"/>
            </a:pPr>
            <a:r>
              <a:rPr lang="en-US" dirty="0"/>
              <a:t>Applicant can have no more than 5 points on their DMV driving </a:t>
            </a:r>
            <a:r>
              <a:rPr lang="en-US" dirty="0" smtClean="0"/>
              <a:t>record.  If </a:t>
            </a:r>
            <a:r>
              <a:rPr lang="en-US" dirty="0"/>
              <a:t>a prospective student has 6 points or more on driver’s license, he can technically begin bus driver class, but needs to </a:t>
            </a:r>
            <a:r>
              <a:rPr lang="en-US" dirty="0" smtClean="0"/>
              <a:t>be enrolled in and pass </a:t>
            </a:r>
            <a:r>
              <a:rPr lang="en-US" dirty="0"/>
              <a:t>a defensive driving class, </a:t>
            </a:r>
            <a:r>
              <a:rPr lang="en-US" dirty="0" smtClean="0"/>
              <a:t>and </a:t>
            </a:r>
            <a:r>
              <a:rPr lang="en-US" dirty="0"/>
              <a:t>have points (up to 3 points) taken off his record before being certified as a bus driver. </a:t>
            </a:r>
          </a:p>
          <a:p>
            <a:pPr marL="228600" indent="-228600" fontAlgn="base">
              <a:buFont typeface="+mj-lt"/>
              <a:buAutoNum type="arabicPeriod" startAt="15"/>
            </a:pPr>
            <a:endParaRPr lang="en-US" dirty="0"/>
          </a:p>
          <a:p>
            <a:pPr fontAlgn="base"/>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26</a:t>
            </a:fld>
            <a:endParaRPr lang="en-US" dirty="0"/>
          </a:p>
        </p:txBody>
      </p:sp>
    </p:spTree>
    <p:extLst>
      <p:ext uri="{BB962C8B-B14F-4D97-AF65-F5344CB8AC3E}">
        <p14:creationId xmlns:p14="http://schemas.microsoft.com/office/powerpoint/2010/main" val="447228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20"/>
            </a:pPr>
            <a:r>
              <a:rPr lang="en-US" sz="1100" dirty="0" smtClean="0"/>
              <a:t>April</a:t>
            </a:r>
          </a:p>
          <a:p>
            <a:pPr marL="228600" indent="-228600">
              <a:buFont typeface="+mj-lt"/>
              <a:buAutoNum type="arabicPeriod" startAt="20"/>
            </a:pPr>
            <a:endParaRPr lang="en-US" sz="1100" dirty="0" smtClean="0"/>
          </a:p>
          <a:p>
            <a:pPr marL="228600" indent="-228600">
              <a:buFont typeface="+mj-lt"/>
              <a:buAutoNum type="arabicPeriod" startAt="20"/>
            </a:pPr>
            <a:r>
              <a:rPr lang="en-US" sz="1100" dirty="0" smtClean="0"/>
              <a:t>No.  </a:t>
            </a:r>
            <a:r>
              <a:rPr lang="en-US" sz="1100" b="1" dirty="0" smtClean="0"/>
              <a:t>Monocular </a:t>
            </a:r>
            <a:r>
              <a:rPr lang="en-US" sz="1100" b="1" dirty="0"/>
              <a:t>vision</a:t>
            </a:r>
            <a:r>
              <a:rPr lang="en-US" sz="1100" dirty="0"/>
              <a:t> is vision in which both eyes are used separately. By using the eyes in this way, as opposed to binocular vision, the field of view is increased, while depth perception is limited.</a:t>
            </a:r>
            <a:endParaRPr lang="en-US" sz="1100" dirty="0" smtClean="0"/>
          </a:p>
          <a:p>
            <a:pPr marL="228600" indent="-228600">
              <a:buFont typeface="+mj-lt"/>
              <a:buAutoNum type="arabicPeriod" startAt="20"/>
            </a:pPr>
            <a:endParaRPr lang="en-US" sz="1100" dirty="0" smtClean="0"/>
          </a:p>
          <a:p>
            <a:pPr marL="228600" indent="-228600">
              <a:buFont typeface="+mj-lt"/>
              <a:buAutoNum type="arabicPeriod" startAt="20"/>
            </a:pPr>
            <a:r>
              <a:rPr lang="en-US" sz="1100" dirty="0"/>
              <a:t>If </a:t>
            </a:r>
            <a:r>
              <a:rPr lang="en-US" sz="1100" dirty="0" smtClean="0"/>
              <a:t>convicted of DUI, </a:t>
            </a:r>
            <a:r>
              <a:rPr lang="en-US" sz="1100" dirty="0"/>
              <a:t>you </a:t>
            </a:r>
            <a:r>
              <a:rPr lang="en-US" sz="1100" dirty="0" smtClean="0"/>
              <a:t>lose </a:t>
            </a:r>
            <a:r>
              <a:rPr lang="en-US" sz="1100" dirty="0"/>
              <a:t>your </a:t>
            </a:r>
            <a:r>
              <a:rPr lang="en-US" sz="1100" dirty="0" smtClean="0"/>
              <a:t>license </a:t>
            </a:r>
            <a:r>
              <a:rPr lang="en-US" sz="1100" dirty="0"/>
              <a:t>for at least 24 </a:t>
            </a:r>
            <a:r>
              <a:rPr lang="en-US" sz="1100" dirty="0" smtClean="0"/>
              <a:t>months, </a:t>
            </a:r>
            <a:r>
              <a:rPr lang="en-US" sz="1100" dirty="0"/>
              <a:t>so </a:t>
            </a:r>
            <a:r>
              <a:rPr lang="en-US" sz="1100" dirty="0" smtClean="0"/>
              <a:t>trainee would not </a:t>
            </a:r>
            <a:r>
              <a:rPr lang="en-US" sz="1100" dirty="0"/>
              <a:t>be </a:t>
            </a:r>
            <a:r>
              <a:rPr lang="en-US" sz="1100" dirty="0" smtClean="0"/>
              <a:t>eligible </a:t>
            </a:r>
            <a:r>
              <a:rPr lang="en-US" sz="1100" dirty="0"/>
              <a:t>to be a school bus operator for at least </a:t>
            </a:r>
            <a:r>
              <a:rPr lang="en-US" sz="1100" b="1" dirty="0" smtClean="0"/>
              <a:t>two years</a:t>
            </a:r>
            <a:r>
              <a:rPr lang="en-US" sz="1100" dirty="0" smtClean="0"/>
              <a:t>. If a trainee has a </a:t>
            </a:r>
            <a:r>
              <a:rPr lang="en-US" sz="1100" dirty="0"/>
              <a:t>DUI on his DMV record, send a letter of explanation to </a:t>
            </a:r>
            <a:r>
              <a:rPr lang="en-US" sz="1100" dirty="0" smtClean="0"/>
              <a:t>Tommy Young’s office (Sherry Sadler) – </a:t>
            </a:r>
            <a:r>
              <a:rPr lang="en-US" sz="1100" dirty="0"/>
              <a:t>can be brief and handwritten – to get permission to proceed with </a:t>
            </a:r>
            <a:r>
              <a:rPr lang="en-US" sz="1100" dirty="0" smtClean="0"/>
              <a:t>training/certification</a:t>
            </a:r>
            <a:r>
              <a:rPr lang="en-US" sz="1100" dirty="0"/>
              <a:t>. As far as hiring  someone with a DUI </a:t>
            </a:r>
            <a:r>
              <a:rPr lang="en-US" sz="1100" dirty="0" smtClean="0"/>
              <a:t>conviction, the </a:t>
            </a:r>
            <a:r>
              <a:rPr lang="en-US" sz="1100" dirty="0"/>
              <a:t> first </a:t>
            </a:r>
            <a:r>
              <a:rPr lang="en-US" sz="1100" dirty="0" smtClean="0"/>
              <a:t>offense </a:t>
            </a:r>
            <a:r>
              <a:rPr lang="en-US" sz="1100" dirty="0"/>
              <a:t>is left up to the county as to if or when they hire that person. </a:t>
            </a:r>
            <a:r>
              <a:rPr lang="en-US" sz="1100" b="1" dirty="0"/>
              <a:t>  A second offense conviction of DUI by policy disqualifies a person permanently. </a:t>
            </a:r>
            <a:r>
              <a:rPr lang="en-US" sz="1100" b="1" dirty="0" smtClean="0"/>
              <a:t>  </a:t>
            </a:r>
            <a:r>
              <a:rPr lang="en-US" sz="1100" dirty="0"/>
              <a:t>Some counties will not hire anyone who has a DUI on records.  Other counties will have a </a:t>
            </a:r>
            <a:r>
              <a:rPr lang="en-US" sz="1100" dirty="0" smtClean="0"/>
              <a:t>five </a:t>
            </a:r>
            <a:r>
              <a:rPr lang="en-US" sz="1100" dirty="0"/>
              <a:t>year lapse.  </a:t>
            </a:r>
            <a:r>
              <a:rPr lang="en-US" sz="1100" dirty="0" smtClean="0"/>
              <a:t>Check with Sherry Sadler’s office to see if on </a:t>
            </a:r>
            <a:r>
              <a:rPr lang="en-US" sz="1100" dirty="0"/>
              <a:t>county </a:t>
            </a:r>
            <a:r>
              <a:rPr lang="en-US" sz="1100" dirty="0" smtClean="0"/>
              <a:t>application box </a:t>
            </a:r>
            <a:r>
              <a:rPr lang="en-US" sz="1100" dirty="0"/>
              <a:t>6 is checked </a:t>
            </a:r>
            <a:r>
              <a:rPr lang="en-US" sz="1100" dirty="0" smtClean="0"/>
              <a:t>NO</a:t>
            </a:r>
            <a:r>
              <a:rPr lang="en-US" sz="1100" dirty="0"/>
              <a:t>, </a:t>
            </a:r>
            <a:r>
              <a:rPr lang="en-US" sz="1100" dirty="0" smtClean="0"/>
              <a:t>does the </a:t>
            </a:r>
            <a:r>
              <a:rPr lang="en-US" sz="1100" dirty="0"/>
              <a:t>applicant complete new </a:t>
            </a:r>
            <a:r>
              <a:rPr lang="en-US" sz="1100" dirty="0" smtClean="0"/>
              <a:t>application in which he marks the box 6 as </a:t>
            </a:r>
            <a:r>
              <a:rPr lang="en-US" sz="1100" dirty="0"/>
              <a:t>YES.    </a:t>
            </a:r>
            <a:endParaRPr lang="en-US" sz="1100" dirty="0" smtClean="0"/>
          </a:p>
          <a:p>
            <a:pPr marL="228600" indent="-228600">
              <a:buFont typeface="+mj-lt"/>
              <a:buAutoNum type="arabicPeriod" startAt="20"/>
            </a:pPr>
            <a:endParaRPr lang="en-US" sz="1100" dirty="0" smtClean="0"/>
          </a:p>
          <a:p>
            <a:pPr marL="228600" indent="-228600" fontAlgn="base">
              <a:buFont typeface="+mj-lt"/>
              <a:buAutoNum type="arabicPeriod" startAt="20"/>
            </a:pPr>
            <a:r>
              <a:rPr lang="en-US" sz="1100" dirty="0" smtClean="0"/>
              <a:t>Yes</a:t>
            </a:r>
            <a:r>
              <a:rPr lang="en-US" sz="1100" dirty="0"/>
              <a:t>, each field must be completed.  Fields commonly left blank are:  </a:t>
            </a:r>
          </a:p>
          <a:p>
            <a:pPr fontAlgn="base"/>
            <a:r>
              <a:rPr lang="en-US" sz="1100" dirty="0"/>
              <a:t>	Page 1 – Driver ID Verified by and completed list of medications</a:t>
            </a:r>
          </a:p>
          <a:p>
            <a:pPr fontAlgn="base"/>
            <a:r>
              <a:rPr lang="en-US" sz="1100" dirty="0"/>
              <a:t>	Page 3 – Horizontal Field of Vision Degrees and Hearing Test Results</a:t>
            </a:r>
          </a:p>
          <a:p>
            <a:pPr fontAlgn="base"/>
            <a:r>
              <a:rPr lang="en-US" sz="1100" dirty="0"/>
              <a:t>	Page 4 – Bubble for meets standards for what amount of time</a:t>
            </a:r>
          </a:p>
          <a:p>
            <a:pPr marL="228600" indent="-228600">
              <a:buFont typeface="+mj-lt"/>
              <a:buAutoNum type="arabicPeriod" startAt="20"/>
            </a:pPr>
            <a:endParaRPr lang="en-US" sz="1100" dirty="0" smtClean="0"/>
          </a:p>
          <a:p>
            <a:endParaRPr lang="en-US" sz="1100" dirty="0" smtClean="0"/>
          </a:p>
          <a:p>
            <a:pPr fontAlgn="base"/>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27</a:t>
            </a:fld>
            <a:endParaRPr lang="en-US" dirty="0"/>
          </a:p>
        </p:txBody>
      </p:sp>
    </p:spTree>
    <p:extLst>
      <p:ext uri="{BB962C8B-B14F-4D97-AF65-F5344CB8AC3E}">
        <p14:creationId xmlns:p14="http://schemas.microsoft.com/office/powerpoint/2010/main" val="3153916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28</a:t>
            </a:fld>
            <a:endParaRPr lang="en-US" dirty="0"/>
          </a:p>
        </p:txBody>
      </p:sp>
    </p:spTree>
    <p:extLst>
      <p:ext uri="{BB962C8B-B14F-4D97-AF65-F5344CB8AC3E}">
        <p14:creationId xmlns:p14="http://schemas.microsoft.com/office/powerpoint/2010/main" val="100846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Classroom training and/or BTW do not have to be within certain dates – does not expire.  Certification test must be given to new applicants within 6 mos. </a:t>
            </a:r>
            <a:endParaRPr lang="en-US" dirty="0" smtClean="0"/>
          </a:p>
          <a:p>
            <a:pPr fontAlgn="base"/>
            <a:endParaRPr lang="en-US" b="0" i="0" dirty="0">
              <a:effectLst/>
            </a:endParaRPr>
          </a:p>
          <a:p>
            <a:pPr fontAlgn="base"/>
            <a:r>
              <a:rPr lang="en-US" dirty="0" smtClean="0"/>
              <a:t>140/90</a:t>
            </a:r>
          </a:p>
          <a:p>
            <a:pPr fontAlgn="base"/>
            <a:endParaRPr lang="en-US" b="0" i="0" dirty="0">
              <a:effectLst/>
            </a:endParaRPr>
          </a:p>
          <a:p>
            <a:pPr fontAlgn="base"/>
            <a:endParaRPr lang="en-US" b="0" i="0" dirty="0">
              <a:effectLst/>
            </a:endParaRPr>
          </a:p>
        </p:txBody>
      </p:sp>
      <p:sp>
        <p:nvSpPr>
          <p:cNvPr id="4" name="Slide Number Placeholder 3"/>
          <p:cNvSpPr>
            <a:spLocks noGrp="1"/>
          </p:cNvSpPr>
          <p:nvPr>
            <p:ph type="sldNum" sz="quarter" idx="10"/>
          </p:nvPr>
        </p:nvSpPr>
        <p:spPr/>
        <p:txBody>
          <a:bodyPr/>
          <a:lstStyle/>
          <a:p>
            <a:fld id="{9E8AF78D-0CF0-4105-9AE5-5558B56678AE}" type="slidenum">
              <a:rPr lang="en-US" smtClean="0"/>
              <a:t>3</a:t>
            </a:fld>
            <a:endParaRPr lang="en-US" dirty="0"/>
          </a:p>
        </p:txBody>
      </p:sp>
    </p:spTree>
    <p:extLst>
      <p:ext uri="{BB962C8B-B14F-4D97-AF65-F5344CB8AC3E}">
        <p14:creationId xmlns:p14="http://schemas.microsoft.com/office/powerpoint/2010/main" val="227251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4</a:t>
            </a:fld>
            <a:endParaRPr lang="en-US" dirty="0"/>
          </a:p>
        </p:txBody>
      </p:sp>
    </p:spTree>
    <p:extLst>
      <p:ext uri="{BB962C8B-B14F-4D97-AF65-F5344CB8AC3E}">
        <p14:creationId xmlns:p14="http://schemas.microsoft.com/office/powerpoint/2010/main" val="82299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5</a:t>
            </a:fld>
            <a:endParaRPr lang="en-US" dirty="0"/>
          </a:p>
        </p:txBody>
      </p:sp>
    </p:spTree>
    <p:extLst>
      <p:ext uri="{BB962C8B-B14F-4D97-AF65-F5344CB8AC3E}">
        <p14:creationId xmlns:p14="http://schemas.microsoft.com/office/powerpoint/2010/main" val="54880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6</a:t>
            </a:fld>
            <a:endParaRPr lang="en-US" dirty="0"/>
          </a:p>
        </p:txBody>
      </p:sp>
    </p:spTree>
    <p:extLst>
      <p:ext uri="{BB962C8B-B14F-4D97-AF65-F5344CB8AC3E}">
        <p14:creationId xmlns:p14="http://schemas.microsoft.com/office/powerpoint/2010/main" val="329002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7</a:t>
            </a:fld>
            <a:endParaRPr lang="en-US" dirty="0"/>
          </a:p>
        </p:txBody>
      </p:sp>
    </p:spTree>
    <p:extLst>
      <p:ext uri="{BB962C8B-B14F-4D97-AF65-F5344CB8AC3E}">
        <p14:creationId xmlns:p14="http://schemas.microsoft.com/office/powerpoint/2010/main" val="365237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8</a:t>
            </a:fld>
            <a:endParaRPr lang="en-US" dirty="0"/>
          </a:p>
        </p:txBody>
      </p:sp>
    </p:spTree>
    <p:extLst>
      <p:ext uri="{BB962C8B-B14F-4D97-AF65-F5344CB8AC3E}">
        <p14:creationId xmlns:p14="http://schemas.microsoft.com/office/powerpoint/2010/main" val="241739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AF78D-0CF0-4105-9AE5-5558B56678AE}" type="slidenum">
              <a:rPr lang="en-US" smtClean="0"/>
              <a:t>9</a:t>
            </a:fld>
            <a:endParaRPr lang="en-US" dirty="0"/>
          </a:p>
        </p:txBody>
      </p:sp>
    </p:spTree>
    <p:extLst>
      <p:ext uri="{BB962C8B-B14F-4D97-AF65-F5344CB8AC3E}">
        <p14:creationId xmlns:p14="http://schemas.microsoft.com/office/powerpoint/2010/main" val="167845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F6FC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defRPr lang="en-US" baseline="0" dirty="0">
                <a:solidFill>
                  <a:schemeClr val="accent1">
                    <a:lumMod val="50000"/>
                  </a:schemeClr>
                </a:solidFill>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34684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48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920867"/>
            <a:ext cx="10515600" cy="4351338"/>
          </a:xfrm>
        </p:spPr>
        <p:txBody>
          <a:bodyPr/>
          <a:lstStyle>
            <a:lvl1pPr>
              <a:defRPr baseline="0">
                <a:solidFill>
                  <a:schemeClr val="accent1">
                    <a:lumMod val="50000"/>
                  </a:schemeClr>
                </a:solidFill>
              </a:defRPr>
            </a:lvl1pPr>
            <a:lvl2pPr>
              <a:defRPr baseline="0">
                <a:solidFill>
                  <a:schemeClr val="accent1">
                    <a:lumMod val="50000"/>
                  </a:schemeClr>
                </a:solidFill>
              </a:defRPr>
            </a:lvl2pPr>
            <a:lvl3pPr>
              <a:defRPr baseline="0">
                <a:solidFill>
                  <a:schemeClr val="accent1">
                    <a:lumMod val="50000"/>
                  </a:schemeClr>
                </a:solidFill>
              </a:defRPr>
            </a:lvl3pPr>
            <a:lvl4pPr>
              <a:defRPr baseline="0">
                <a:solidFill>
                  <a:schemeClr val="accent1">
                    <a:lumMod val="50000"/>
                  </a:schemeClr>
                </a:solidFill>
              </a:defRPr>
            </a:lvl4pPr>
            <a:lvl5pPr>
              <a:defRPr baseline="0">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216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847316"/>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98006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lumMod val="5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Tree>
    <p:extLst>
      <p:ext uri="{BB962C8B-B14F-4D97-AF65-F5344CB8AC3E}">
        <p14:creationId xmlns:p14="http://schemas.microsoft.com/office/powerpoint/2010/main" val="32417668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85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07641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67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77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68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367947"/>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12.jpe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vmlDrawing" Target="../drawings/vmlDrawing1.vml"/><Relationship Id="rId1" Type="http://schemas.openxmlformats.org/officeDocument/2006/relationships/themeOverride" Target="../theme/themeOverride5.x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vde.state.wv.us/policie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2707"/>
            <a:ext cx="8825658" cy="1499317"/>
          </a:xfrm>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a:bodyPr>
          <a:lstStyle/>
          <a:p>
            <a:pPr algn="ctr"/>
            <a:r>
              <a:rPr lang="en-US" sz="4800" dirty="0" smtClean="0"/>
              <a:t>School Bus Operator Training </a:t>
            </a:r>
            <a:r>
              <a:rPr lang="en-US" sz="4800" dirty="0"/>
              <a:t>&amp;</a:t>
            </a:r>
            <a:r>
              <a:rPr lang="en-US" sz="4800" dirty="0" smtClean="0"/>
              <a:t> Certification Program</a:t>
            </a:r>
            <a:endParaRPr lang="en-US" sz="4800" dirty="0"/>
          </a:p>
        </p:txBody>
      </p:sp>
      <p:sp>
        <p:nvSpPr>
          <p:cNvPr id="3" name="Subtitle 2"/>
          <p:cNvSpPr>
            <a:spLocks noGrp="1"/>
          </p:cNvSpPr>
          <p:nvPr>
            <p:ph type="subTitle" idx="1"/>
          </p:nvPr>
        </p:nvSpPr>
        <p:spPr>
          <a:xfrm>
            <a:off x="1364829" y="3051533"/>
            <a:ext cx="9144000" cy="1268542"/>
          </a:xfrm>
        </p:spPr>
        <p:txBody>
          <a:bodyPr>
            <a:normAutofit/>
          </a:bodyPr>
          <a:lstStyle/>
          <a:p>
            <a:pPr algn="ctr"/>
            <a:r>
              <a:rPr lang="en-US" dirty="0" smtClean="0"/>
              <a:t>West Virginia Department of Education &amp;</a:t>
            </a:r>
          </a:p>
          <a:p>
            <a:pPr algn="ctr"/>
            <a:r>
              <a:rPr lang="en-US" dirty="0" smtClean="0"/>
              <a:t>Southern Educational Services Cooperative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578" y="5335793"/>
            <a:ext cx="2198743" cy="1522207"/>
          </a:xfrm>
          <a:prstGeom prst="rect">
            <a:avLst/>
          </a:prstGeom>
        </p:spPr>
      </p:pic>
    </p:spTree>
    <p:extLst>
      <p:ext uri="{BB962C8B-B14F-4D97-AF65-F5344CB8AC3E}">
        <p14:creationId xmlns:p14="http://schemas.microsoft.com/office/powerpoint/2010/main" val="30657957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80043591"/>
              </p:ext>
            </p:extLst>
          </p:nvPr>
        </p:nvGraphicFramePr>
        <p:xfrm>
          <a:off x="0" y="164890"/>
          <a:ext cx="11992131" cy="6693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620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7104"/>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pPr algn="ctr"/>
            <a:r>
              <a:rPr lang="en-US" dirty="0" smtClean="0"/>
              <a:t>County Responsibilities</a:t>
            </a:r>
            <a:endParaRPr lang="en-US" dirty="0"/>
          </a:p>
        </p:txBody>
      </p:sp>
      <p:sp>
        <p:nvSpPr>
          <p:cNvPr id="3" name="Content Placeholder 2"/>
          <p:cNvSpPr>
            <a:spLocks noGrp="1"/>
          </p:cNvSpPr>
          <p:nvPr>
            <p:ph sz="half" idx="1"/>
          </p:nvPr>
        </p:nvSpPr>
        <p:spPr>
          <a:xfrm>
            <a:off x="838200" y="1825625"/>
            <a:ext cx="5181600" cy="4442440"/>
          </a:xfrm>
        </p:spPr>
        <p:txBody>
          <a:bodyPr>
            <a:normAutofit lnSpcReduction="10000"/>
          </a:bodyPr>
          <a:lstStyle/>
          <a:p>
            <a:r>
              <a:rPr lang="en-US" dirty="0" smtClean="0"/>
              <a:t>Select candidates</a:t>
            </a:r>
          </a:p>
          <a:p>
            <a:r>
              <a:rPr lang="en-US" dirty="0" smtClean="0"/>
              <a:t>Provide facilities and equipment</a:t>
            </a:r>
          </a:p>
          <a:p>
            <a:r>
              <a:rPr lang="en-US" dirty="0"/>
              <a:t>M</a:t>
            </a:r>
            <a:r>
              <a:rPr lang="en-US" dirty="0" smtClean="0"/>
              <a:t>aintain file </a:t>
            </a:r>
          </a:p>
          <a:p>
            <a:r>
              <a:rPr lang="en-US" dirty="0" smtClean="0"/>
              <a:t>Schedule physical, alcohol, drug tests, FBI, DMV records, CPR class </a:t>
            </a:r>
          </a:p>
          <a:p>
            <a:r>
              <a:rPr lang="en-US" dirty="0" smtClean="0"/>
              <a:t>Complete request for training form</a:t>
            </a:r>
          </a:p>
          <a:p>
            <a:r>
              <a:rPr lang="en-US" dirty="0"/>
              <a:t>Provide copy of bus operator training manual</a:t>
            </a:r>
          </a:p>
          <a:p>
            <a:endParaRPr lang="en-US" dirty="0"/>
          </a:p>
        </p:txBody>
      </p:sp>
      <p:sp>
        <p:nvSpPr>
          <p:cNvPr id="4" name="Content Placeholder 3"/>
          <p:cNvSpPr>
            <a:spLocks noGrp="1"/>
          </p:cNvSpPr>
          <p:nvPr>
            <p:ph sz="half" idx="2"/>
          </p:nvPr>
        </p:nvSpPr>
        <p:spPr>
          <a:xfrm>
            <a:off x="6172200" y="1825625"/>
            <a:ext cx="5181600" cy="3950025"/>
          </a:xfrm>
        </p:spPr>
        <p:txBody>
          <a:bodyPr>
            <a:normAutofit lnSpcReduction="10000"/>
          </a:bodyPr>
          <a:lstStyle/>
          <a:p>
            <a:r>
              <a:rPr lang="en-US" dirty="0" smtClean="0"/>
              <a:t>Set up date and time of classes</a:t>
            </a:r>
          </a:p>
          <a:p>
            <a:r>
              <a:rPr lang="en-US" dirty="0" smtClean="0"/>
              <a:t>Submit all required paperwork to the SESC </a:t>
            </a:r>
          </a:p>
          <a:p>
            <a:r>
              <a:rPr lang="en-US" dirty="0" smtClean="0"/>
              <a:t>Review and approve all payroll submitted by trainers</a:t>
            </a:r>
          </a:p>
          <a:p>
            <a:r>
              <a:rPr lang="en-US" dirty="0" smtClean="0"/>
              <a:t>Provide payment to SESC for services</a:t>
            </a:r>
          </a:p>
          <a:p>
            <a:r>
              <a:rPr lang="en-US" dirty="0" smtClean="0"/>
              <a:t>Submit training costs to WVDE for reimbursement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50"/>
            <a:ext cx="1344622" cy="930892"/>
          </a:xfrm>
          <a:prstGeom prst="rect">
            <a:avLst/>
          </a:prstGeom>
        </p:spPr>
      </p:pic>
    </p:spTree>
    <p:extLst>
      <p:ext uri="{BB962C8B-B14F-4D97-AF65-F5344CB8AC3E}">
        <p14:creationId xmlns:p14="http://schemas.microsoft.com/office/powerpoint/2010/main" val="111822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68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algn="ctr"/>
            <a:r>
              <a:rPr lang="en-US" dirty="0" smtClean="0">
                <a:latin typeface="+mn-lt"/>
                <a:ea typeface="+mn-ea"/>
                <a:cs typeface="+mn-cs"/>
              </a:rPr>
              <a:t>Applicant </a:t>
            </a:r>
            <a:r>
              <a:rPr lang="en-US" dirty="0">
                <a:latin typeface="+mn-lt"/>
                <a:ea typeface="+mn-ea"/>
                <a:cs typeface="+mn-cs"/>
              </a:rPr>
              <a:t>Responsibilities</a:t>
            </a:r>
          </a:p>
        </p:txBody>
      </p:sp>
      <p:sp>
        <p:nvSpPr>
          <p:cNvPr id="3" name="Content Placeholder 2"/>
          <p:cNvSpPr>
            <a:spLocks noGrp="1"/>
          </p:cNvSpPr>
          <p:nvPr>
            <p:ph idx="1"/>
          </p:nvPr>
        </p:nvSpPr>
        <p:spPr>
          <a:xfrm>
            <a:off x="838200" y="1837764"/>
            <a:ext cx="10515600" cy="4831977"/>
          </a:xfrm>
        </p:spPr>
        <p:txBody>
          <a:bodyPr>
            <a:normAutofit fontScale="47500" lnSpcReduction="20000"/>
          </a:bodyPr>
          <a:lstStyle/>
          <a:p>
            <a:pPr marL="0" indent="0">
              <a:buNone/>
            </a:pPr>
            <a:r>
              <a:rPr lang="en-US" b="1" dirty="0"/>
              <a:t> </a:t>
            </a:r>
            <a:endParaRPr lang="en-US" sz="2800" dirty="0"/>
          </a:p>
          <a:p>
            <a:pPr marL="342900" lvl="1" indent="-342900"/>
            <a:r>
              <a:rPr lang="en-US" sz="5100" dirty="0">
                <a:solidFill>
                  <a:schemeClr val="bg1"/>
                </a:solidFill>
              </a:rPr>
              <a:t>Apply and be interviewed at the county </a:t>
            </a:r>
            <a:r>
              <a:rPr lang="en-US" sz="5100" dirty="0" smtClean="0">
                <a:solidFill>
                  <a:schemeClr val="bg1"/>
                </a:solidFill>
              </a:rPr>
              <a:t>level</a:t>
            </a:r>
            <a:endParaRPr lang="en-US" sz="5100" dirty="0">
              <a:solidFill>
                <a:schemeClr val="bg1"/>
              </a:solidFill>
            </a:endParaRPr>
          </a:p>
          <a:p>
            <a:pPr marL="342900" lvl="1" indent="-342900"/>
            <a:r>
              <a:rPr lang="en-US" sz="5100" dirty="0">
                <a:solidFill>
                  <a:schemeClr val="bg1"/>
                </a:solidFill>
              </a:rPr>
              <a:t>Complete </a:t>
            </a:r>
            <a:r>
              <a:rPr lang="en-US" sz="5100" dirty="0" smtClean="0">
                <a:solidFill>
                  <a:schemeClr val="bg1"/>
                </a:solidFill>
              </a:rPr>
              <a:t>required forms:</a:t>
            </a:r>
          </a:p>
          <a:p>
            <a:pPr marL="800100" lvl="2" indent="-342900"/>
            <a:r>
              <a:rPr lang="en-US" sz="5100" dirty="0" smtClean="0">
                <a:solidFill>
                  <a:schemeClr val="bg1"/>
                </a:solidFill>
              </a:rPr>
              <a:t>Form 7</a:t>
            </a:r>
          </a:p>
          <a:p>
            <a:pPr marL="800100" lvl="2" indent="-342900"/>
            <a:r>
              <a:rPr lang="en-US" sz="5100" dirty="0" smtClean="0">
                <a:solidFill>
                  <a:schemeClr val="bg1"/>
                </a:solidFill>
              </a:rPr>
              <a:t>Form </a:t>
            </a:r>
            <a:r>
              <a:rPr lang="en-US" sz="5100" dirty="0">
                <a:solidFill>
                  <a:schemeClr val="bg1"/>
                </a:solidFill>
              </a:rPr>
              <a:t>126CSR99 (Application for Bus Operator Certification</a:t>
            </a:r>
            <a:r>
              <a:rPr lang="en-US" sz="5100" dirty="0" smtClean="0">
                <a:solidFill>
                  <a:schemeClr val="bg1"/>
                </a:solidFill>
              </a:rPr>
              <a:t>)</a:t>
            </a:r>
          </a:p>
          <a:p>
            <a:pPr marL="800100" lvl="2" indent="-342900"/>
            <a:r>
              <a:rPr lang="en-US" sz="5100" dirty="0">
                <a:solidFill>
                  <a:schemeClr val="bg1"/>
                </a:solidFill>
              </a:rPr>
              <a:t>DMV-101-PS2</a:t>
            </a:r>
          </a:p>
          <a:p>
            <a:pPr marL="344488" lvl="0" indent="-344488"/>
            <a:r>
              <a:rPr lang="en-US" sz="5100" dirty="0" smtClean="0">
                <a:solidFill>
                  <a:schemeClr val="bg1"/>
                </a:solidFill>
              </a:rPr>
              <a:t>Sign </a:t>
            </a:r>
            <a:r>
              <a:rPr lang="en-US" sz="5100" dirty="0">
                <a:solidFill>
                  <a:schemeClr val="bg1"/>
                </a:solidFill>
              </a:rPr>
              <a:t>New School Bus Operator Request for Training form (</a:t>
            </a:r>
            <a:r>
              <a:rPr lang="en-US" sz="5100" i="1" dirty="0">
                <a:solidFill>
                  <a:schemeClr val="bg1"/>
                </a:solidFill>
              </a:rPr>
              <a:t>Appendix </a:t>
            </a:r>
            <a:r>
              <a:rPr lang="en-US" sz="5100" i="1" dirty="0" smtClean="0">
                <a:solidFill>
                  <a:schemeClr val="bg1"/>
                </a:solidFill>
              </a:rPr>
              <a:t>A</a:t>
            </a:r>
            <a:r>
              <a:rPr lang="en-US" sz="5100" dirty="0" smtClean="0">
                <a:solidFill>
                  <a:schemeClr val="bg1"/>
                </a:solidFill>
              </a:rPr>
              <a:t>)</a:t>
            </a:r>
          </a:p>
          <a:p>
            <a:pPr marL="801688" lvl="1" indent="-344488"/>
            <a:r>
              <a:rPr lang="en-US" sz="5100" dirty="0" smtClean="0">
                <a:solidFill>
                  <a:schemeClr val="bg1"/>
                </a:solidFill>
              </a:rPr>
              <a:t>Be </a:t>
            </a:r>
            <a:r>
              <a:rPr lang="en-US" sz="5100" dirty="0">
                <a:solidFill>
                  <a:schemeClr val="bg1"/>
                </a:solidFill>
              </a:rPr>
              <a:t>available to </a:t>
            </a:r>
            <a:r>
              <a:rPr lang="en-US" sz="5100" dirty="0" smtClean="0">
                <a:solidFill>
                  <a:schemeClr val="bg1"/>
                </a:solidFill>
              </a:rPr>
              <a:t>obtain all required tests </a:t>
            </a:r>
            <a:endParaRPr lang="en-US" sz="5100" dirty="0">
              <a:solidFill>
                <a:schemeClr val="bg1"/>
              </a:solidFill>
            </a:endParaRPr>
          </a:p>
          <a:p>
            <a:pPr marL="801688" lvl="1" indent="-344488"/>
            <a:r>
              <a:rPr lang="en-US" sz="5100" dirty="0" smtClean="0">
                <a:solidFill>
                  <a:schemeClr val="bg1"/>
                </a:solidFill>
              </a:rPr>
              <a:t>Report </a:t>
            </a:r>
            <a:r>
              <a:rPr lang="en-US" sz="5100" dirty="0">
                <a:solidFill>
                  <a:schemeClr val="bg1"/>
                </a:solidFill>
              </a:rPr>
              <a:t>to all scheduled training sessions on </a:t>
            </a:r>
            <a:r>
              <a:rPr lang="en-US" sz="5100" dirty="0" smtClean="0">
                <a:solidFill>
                  <a:schemeClr val="bg1"/>
                </a:solidFill>
              </a:rPr>
              <a:t>time</a:t>
            </a:r>
            <a:endParaRPr lang="en-US" sz="5100" dirty="0">
              <a:solidFill>
                <a:schemeClr val="bg1"/>
              </a:solidFill>
            </a:endParaRPr>
          </a:p>
          <a:p>
            <a:pPr marL="801688" lvl="1" indent="-344488"/>
            <a:r>
              <a:rPr lang="en-US" sz="5100" dirty="0" smtClean="0">
                <a:solidFill>
                  <a:schemeClr val="bg1"/>
                </a:solidFill>
              </a:rPr>
              <a:t>Pass </a:t>
            </a:r>
            <a:r>
              <a:rPr lang="en-US" sz="5100" dirty="0">
                <a:solidFill>
                  <a:schemeClr val="bg1"/>
                </a:solidFill>
              </a:rPr>
              <a:t>WV Bus Operator Online Certification </a:t>
            </a:r>
            <a:r>
              <a:rPr lang="en-US" sz="5100" dirty="0" smtClean="0">
                <a:solidFill>
                  <a:schemeClr val="bg1"/>
                </a:solidFill>
              </a:rPr>
              <a:t>Exam</a:t>
            </a:r>
            <a:endParaRPr lang="en-US" sz="5100" dirty="0">
              <a:solidFill>
                <a:schemeClr val="bg1"/>
              </a:solidFill>
            </a:endParaRPr>
          </a:p>
          <a:p>
            <a:pPr marL="801688" lvl="1" indent="-344488"/>
            <a:r>
              <a:rPr lang="en-US" sz="5100" dirty="0" smtClean="0">
                <a:solidFill>
                  <a:schemeClr val="bg1"/>
                </a:solidFill>
              </a:rPr>
              <a:t>Complete </a:t>
            </a:r>
            <a:r>
              <a:rPr lang="en-US" sz="5100" dirty="0">
                <a:solidFill>
                  <a:schemeClr val="bg1"/>
                </a:solidFill>
              </a:rPr>
              <a:t>all required classroom and behind the wheel </a:t>
            </a:r>
            <a:r>
              <a:rPr lang="en-US" sz="5100" dirty="0" smtClean="0">
                <a:solidFill>
                  <a:schemeClr val="bg1"/>
                </a:solidFill>
              </a:rPr>
              <a:t>training</a:t>
            </a:r>
            <a:endParaRPr lang="en-US" sz="5100" dirty="0">
              <a:solidFill>
                <a:schemeClr val="bg1"/>
              </a:solidFill>
            </a:endParaRPr>
          </a:p>
          <a:p>
            <a:pPr marL="801688" lvl="1" indent="-344488"/>
            <a:r>
              <a:rPr lang="en-US" sz="5100" dirty="0" smtClean="0">
                <a:solidFill>
                  <a:schemeClr val="bg1"/>
                </a:solidFill>
              </a:rPr>
              <a:t>Be </a:t>
            </a:r>
            <a:r>
              <a:rPr lang="en-US" sz="5100" dirty="0">
                <a:solidFill>
                  <a:schemeClr val="bg1"/>
                </a:solidFill>
              </a:rPr>
              <a:t>available to schedule with trainer examination with the WV DMV CDL </a:t>
            </a:r>
            <a:r>
              <a:rPr lang="en-US" sz="5100" dirty="0" smtClean="0">
                <a:solidFill>
                  <a:schemeClr val="bg1"/>
                </a:solidFill>
              </a:rPr>
              <a:t>examiner</a:t>
            </a:r>
            <a:endParaRPr lang="en-US" sz="5100" dirty="0">
              <a:solidFill>
                <a:schemeClr val="bg1"/>
              </a:solidFill>
            </a:endParaRPr>
          </a:p>
          <a:p>
            <a:pPr marL="801688" lvl="1" indent="-344488"/>
            <a:r>
              <a:rPr lang="en-US" sz="5100" dirty="0" smtClean="0">
                <a:solidFill>
                  <a:schemeClr val="bg1"/>
                </a:solidFill>
              </a:rPr>
              <a:t>Provide </a:t>
            </a:r>
            <a:r>
              <a:rPr lang="en-US" sz="5100" dirty="0">
                <a:solidFill>
                  <a:schemeClr val="bg1"/>
                </a:solidFill>
              </a:rPr>
              <a:t>a copy of CDL to employing </a:t>
            </a:r>
            <a:r>
              <a:rPr lang="en-US" sz="5100" dirty="0" smtClean="0">
                <a:solidFill>
                  <a:schemeClr val="bg1"/>
                </a:solidFill>
              </a:rPr>
              <a:t>agency</a:t>
            </a:r>
            <a:endParaRPr lang="en-US" sz="5100" dirty="0">
              <a:solidFill>
                <a:schemeClr val="bg1"/>
              </a:solidFill>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Tree>
    <p:extLst>
      <p:ext uri="{BB962C8B-B14F-4D97-AF65-F5344CB8AC3E}">
        <p14:creationId xmlns:p14="http://schemas.microsoft.com/office/powerpoint/2010/main" val="4129928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68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fontScale="90000"/>
          </a:bodyPr>
          <a:lstStyle/>
          <a:p>
            <a:pPr lvl="0" algn="ctr"/>
            <a:r>
              <a:rPr lang="en-US" b="1" spc="-20" dirty="0" smtClean="0">
                <a:latin typeface="Calibri" panose="020F0502020204030204" pitchFamily="34" charset="0"/>
                <a:ea typeface="Calibri" panose="020F0502020204030204" pitchFamily="34" charset="0"/>
              </a:rPr>
              <a:t/>
            </a:r>
            <a:br>
              <a:rPr lang="en-US" b="1" spc="-20" dirty="0" smtClean="0">
                <a:latin typeface="Calibri" panose="020F0502020204030204" pitchFamily="34" charset="0"/>
                <a:ea typeface="Calibri" panose="020F0502020204030204" pitchFamily="34" charset="0"/>
              </a:rPr>
            </a:br>
            <a:r>
              <a:rPr lang="en-US" sz="4900" spc="-20" dirty="0" smtClean="0">
                <a:latin typeface="Calibri" panose="020F0502020204030204" pitchFamily="34" charset="0"/>
                <a:ea typeface="Calibri" panose="020F0502020204030204" pitchFamily="34" charset="0"/>
              </a:rPr>
              <a:t>Trainer Responsibilities</a:t>
            </a:r>
            <a:r>
              <a:rPr lang="en-US" b="1" spc="-20" dirty="0">
                <a:latin typeface="Calibri" panose="020F0502020204030204" pitchFamily="34" charset="0"/>
                <a:ea typeface="Calibri" panose="020F0502020204030204" pitchFamily="34" charset="0"/>
              </a:rPr>
              <a:t/>
            </a:r>
            <a:br>
              <a:rPr lang="en-US" b="1" spc="-20" dirty="0">
                <a:latin typeface="Calibri" panose="020F0502020204030204" pitchFamily="34" charset="0"/>
                <a:ea typeface="Calibri" panose="020F0502020204030204" pitchFamily="34" charset="0"/>
              </a:rPr>
            </a:br>
            <a:endParaRPr lang="en-US" dirty="0"/>
          </a:p>
        </p:txBody>
      </p:sp>
      <p:sp>
        <p:nvSpPr>
          <p:cNvPr id="3" name="Rectangle 2"/>
          <p:cNvSpPr/>
          <p:nvPr/>
        </p:nvSpPr>
        <p:spPr>
          <a:xfrm>
            <a:off x="838200" y="1846731"/>
            <a:ext cx="7322127" cy="1661993"/>
          </a:xfrm>
          <a:prstGeom prst="rect">
            <a:avLst/>
          </a:prstGeom>
        </p:spPr>
        <p:txBody>
          <a:bodyPr wrap="square">
            <a:spAutoFit/>
          </a:bodyPr>
          <a:lstStyle/>
          <a:p>
            <a:pPr>
              <a:spcBef>
                <a:spcPts val="30"/>
              </a:spcBef>
            </a:pPr>
            <a:r>
              <a:rPr lang="en-US" sz="1200"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Instruct the </a:t>
            </a:r>
            <a:r>
              <a:rPr lang="en-US" dirty="0" smtClean="0">
                <a:solidFill>
                  <a:schemeClr val="bg1"/>
                </a:solidFill>
                <a:latin typeface="Calibri" panose="020F0502020204030204" pitchFamily="34" charset="0"/>
                <a:ea typeface="Calibri" panose="020F0502020204030204" pitchFamily="34" charset="0"/>
              </a:rPr>
              <a:t>course</a:t>
            </a:r>
          </a:p>
          <a:p>
            <a:pPr marL="285750" indent="-285750">
              <a:buFont typeface="Arial" panose="020B0604020202020204" pitchFamily="34" charset="0"/>
              <a:buChar char="•"/>
            </a:pPr>
            <a:endParaRPr lang="en-US" dirty="0" smtClean="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smtClean="0">
                <a:solidFill>
                  <a:schemeClr val="bg1"/>
                </a:solidFill>
                <a:latin typeface="Calibri" panose="020F0502020204030204" pitchFamily="34" charset="0"/>
                <a:ea typeface="Calibri" panose="020F0502020204030204" pitchFamily="34" charset="0"/>
              </a:rPr>
              <a:t>Complete a </a:t>
            </a:r>
            <a:r>
              <a:rPr lang="en-US" dirty="0">
                <a:solidFill>
                  <a:schemeClr val="bg1"/>
                </a:solidFill>
                <a:latin typeface="Calibri" panose="020F0502020204030204" pitchFamily="34" charset="0"/>
                <a:ea typeface="Calibri" panose="020F0502020204030204" pitchFamily="34" charset="0"/>
              </a:rPr>
              <a:t>minimum of 40 hours of non-driving instruction and a minimum of 12 hours of behind the wheel </a:t>
            </a:r>
            <a:r>
              <a:rPr lang="en-US" dirty="0" smtClean="0">
                <a:solidFill>
                  <a:schemeClr val="bg1"/>
                </a:solidFill>
                <a:latin typeface="Calibri" panose="020F0502020204030204" pitchFamily="34" charset="0"/>
                <a:ea typeface="Calibri" panose="020F0502020204030204" pitchFamily="34" charset="0"/>
              </a:rPr>
              <a:t>training.</a:t>
            </a:r>
          </a:p>
          <a:p>
            <a:endParaRPr lang="en-US" dirty="0" smtClean="0">
              <a:solidFill>
                <a:schemeClr val="bg1"/>
              </a:solidFill>
              <a:latin typeface="Calibri" panose="020F0502020204030204" pitchFamily="34" charset="0"/>
              <a:ea typeface="Calibri" panose="020F050202020403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6575" y="1846730"/>
            <a:ext cx="3547225" cy="2725270"/>
          </a:xfrm>
          <a:prstGeom prst="rect">
            <a:avLst/>
          </a:prstGeom>
          <a:noFill/>
          <a:ln w="9525" algn="ctr">
            <a:solidFill>
              <a:srgbClr val="FFCC00"/>
            </a:solidFill>
            <a:round/>
            <a:headEnd/>
            <a:tailEnd/>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08724"/>
            <a:ext cx="4011446" cy="2964972"/>
          </a:xfrm>
          <a:prstGeom prst="rect">
            <a:avLst/>
          </a:prstGeom>
          <a:noFill/>
          <a:ln w="9525" algn="ctr">
            <a:solidFill>
              <a:srgbClr val="FFCC00"/>
            </a:solidFill>
            <a:round/>
            <a:headEnd/>
            <a:tailEnd/>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5642" y="3378086"/>
            <a:ext cx="2880933" cy="2862322"/>
          </a:xfrm>
          <a:prstGeom prst="rect">
            <a:avLst/>
          </a:prstGeom>
          <a:noFill/>
        </p:spPr>
        <p:txBody>
          <a:bodyPr wrap="square" rtlCol="0">
            <a:spAutoFit/>
          </a:bodyPr>
          <a:lstStyle/>
          <a:p>
            <a:pPr marL="285750" lvl="1"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Maintain current certifications and be available to conduct training </a:t>
            </a:r>
            <a:r>
              <a:rPr lang="en-US" dirty="0" smtClean="0">
                <a:solidFill>
                  <a:schemeClr val="bg1"/>
                </a:solidFill>
                <a:latin typeface="Calibri" panose="020F0502020204030204" pitchFamily="34" charset="0"/>
                <a:ea typeface="Calibri" panose="020F0502020204030204" pitchFamily="34" charset="0"/>
              </a:rPr>
              <a:t>expeditiously. </a:t>
            </a:r>
          </a:p>
          <a:p>
            <a:pPr marL="285750" lvl="1" indent="-28575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endParaRPr>
          </a:p>
          <a:p>
            <a:pPr marL="285750" lvl="1"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Submit all </a:t>
            </a:r>
            <a:r>
              <a:rPr lang="en-US" dirty="0" smtClean="0">
                <a:solidFill>
                  <a:schemeClr val="bg1"/>
                </a:solidFill>
                <a:latin typeface="Calibri" panose="020F0502020204030204" pitchFamily="34" charset="0"/>
                <a:ea typeface="Calibri" panose="020F0502020204030204" pitchFamily="34" charset="0"/>
              </a:rPr>
              <a:t>documentation to SESC </a:t>
            </a:r>
            <a:r>
              <a:rPr lang="en-US" dirty="0">
                <a:solidFill>
                  <a:schemeClr val="bg1"/>
                </a:solidFill>
                <a:latin typeface="Calibri" panose="020F0502020204030204" pitchFamily="34" charset="0"/>
                <a:ea typeface="Calibri" panose="020F0502020204030204" pitchFamily="34" charset="0"/>
              </a:rPr>
              <a:t>in a timely fashion.</a:t>
            </a:r>
          </a:p>
          <a:p>
            <a:pPr marL="0" lvl="1"/>
            <a:endParaRPr lang="en-US" dirty="0">
              <a:latin typeface="Calibri" panose="020F0502020204030204" pitchFamily="34" charset="0"/>
              <a:ea typeface="Calibri" panose="020F0502020204030204" pitchFamily="34" charset="0"/>
            </a:endParaRPr>
          </a:p>
          <a:p>
            <a:endParaRPr lang="en-US" dirty="0"/>
          </a:p>
        </p:txBody>
      </p:sp>
      <p:sp>
        <p:nvSpPr>
          <p:cNvPr id="6" name="TextBox 5"/>
          <p:cNvSpPr txBox="1"/>
          <p:nvPr/>
        </p:nvSpPr>
        <p:spPr>
          <a:xfrm>
            <a:off x="7806575" y="4809058"/>
            <a:ext cx="3822492" cy="1754326"/>
          </a:xfrm>
          <a:prstGeom prst="rect">
            <a:avLst/>
          </a:prstGeom>
          <a:noFill/>
        </p:spPr>
        <p:txBody>
          <a:bodyPr wrap="square" rtlCol="0">
            <a:spAutoFit/>
          </a:bodyPr>
          <a:lstStyle/>
          <a:p>
            <a:pPr marL="285750" lvl="1"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Schedule test with WV CDL examiner for trainee.</a:t>
            </a:r>
          </a:p>
          <a:p>
            <a:pPr marL="0" lvl="1"/>
            <a:endParaRPr lang="en-US" dirty="0">
              <a:solidFill>
                <a:schemeClr val="bg1"/>
              </a:solidFill>
              <a:latin typeface="Calibri" panose="020F0502020204030204" pitchFamily="34" charset="0"/>
              <a:ea typeface="Calibri" panose="020F0502020204030204" pitchFamily="34" charset="0"/>
            </a:endParaRPr>
          </a:p>
          <a:p>
            <a:pPr marL="285750" lvl="1" indent="-285750">
              <a:buFont typeface="Arial" panose="020B0604020202020204" pitchFamily="34" charset="0"/>
              <a:buChar char="•"/>
            </a:pPr>
            <a:r>
              <a:rPr lang="en-US" dirty="0" smtClean="0">
                <a:solidFill>
                  <a:schemeClr val="bg1"/>
                </a:solidFill>
                <a:latin typeface="Calibri" panose="020F0502020204030204" pitchFamily="34" charset="0"/>
                <a:ea typeface="Calibri" panose="020F0502020204030204" pitchFamily="34" charset="0"/>
              </a:rPr>
              <a:t>Assist in scheduling</a:t>
            </a:r>
          </a:p>
          <a:p>
            <a:pPr marL="0" lvl="1"/>
            <a:r>
              <a:rPr lang="en-US" dirty="0">
                <a:solidFill>
                  <a:schemeClr val="bg1"/>
                </a:solidFill>
                <a:latin typeface="Calibri" panose="020F0502020204030204" pitchFamily="34" charset="0"/>
                <a:ea typeface="Calibri" panose="020F0502020204030204" pitchFamily="34" charset="0"/>
              </a:rPr>
              <a:t> </a:t>
            </a:r>
            <a:r>
              <a:rPr lang="en-US" dirty="0" smtClean="0">
                <a:solidFill>
                  <a:schemeClr val="bg1"/>
                </a:solidFill>
                <a:latin typeface="Calibri" panose="020F0502020204030204" pitchFamily="34" charset="0"/>
                <a:ea typeface="Calibri" panose="020F0502020204030204" pitchFamily="34" charset="0"/>
              </a:rPr>
              <a:t>    certification  </a:t>
            </a:r>
            <a:r>
              <a:rPr lang="en-US" dirty="0">
                <a:solidFill>
                  <a:schemeClr val="bg1"/>
                </a:solidFill>
                <a:latin typeface="Calibri" panose="020F0502020204030204" pitchFamily="34" charset="0"/>
                <a:ea typeface="Calibri" panose="020F0502020204030204" pitchFamily="34" charset="0"/>
              </a:rPr>
              <a:t>examination.</a:t>
            </a:r>
          </a:p>
          <a:p>
            <a:endParaRPr lang="en-US" dirty="0"/>
          </a:p>
        </p:txBody>
      </p:sp>
    </p:spTree>
    <p:extLst>
      <p:ext uri="{BB962C8B-B14F-4D97-AF65-F5344CB8AC3E}">
        <p14:creationId xmlns:p14="http://schemas.microsoft.com/office/powerpoint/2010/main" val="138656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68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pPr algn="ctr"/>
            <a:r>
              <a:rPr lang="en-US" dirty="0" smtClean="0"/>
              <a:t>Examiner Responsibilities</a:t>
            </a:r>
            <a:endParaRPr lang="en-US" dirty="0"/>
          </a:p>
        </p:txBody>
      </p:sp>
      <p:sp>
        <p:nvSpPr>
          <p:cNvPr id="4" name="Content Placeholder 3"/>
          <p:cNvSpPr>
            <a:spLocks noGrp="1"/>
          </p:cNvSpPr>
          <p:nvPr>
            <p:ph sz="half" idx="1"/>
          </p:nvPr>
        </p:nvSpPr>
        <p:spPr>
          <a:xfrm>
            <a:off x="838200" y="1825625"/>
            <a:ext cx="4749800" cy="4565650"/>
          </a:xfrm>
        </p:spPr>
        <p:txBody>
          <a:bodyPr>
            <a:noAutofit/>
          </a:bodyPr>
          <a:lstStyle/>
          <a:p>
            <a:pPr marL="342900" lvl="1" indent="-342900">
              <a:lnSpc>
                <a:spcPct val="100000"/>
              </a:lnSpc>
            </a:pPr>
            <a:r>
              <a:rPr lang="en-US" sz="1600" dirty="0" smtClean="0">
                <a:solidFill>
                  <a:schemeClr val="bg1"/>
                </a:solidFill>
              </a:rPr>
              <a:t>Maintain </a:t>
            </a:r>
            <a:r>
              <a:rPr lang="en-US" sz="1600" dirty="0">
                <a:solidFill>
                  <a:schemeClr val="bg1"/>
                </a:solidFill>
              </a:rPr>
              <a:t>current </a:t>
            </a:r>
            <a:r>
              <a:rPr lang="en-US" sz="1600" dirty="0" smtClean="0">
                <a:solidFill>
                  <a:schemeClr val="bg1"/>
                </a:solidFill>
              </a:rPr>
              <a:t>certifications and be </a:t>
            </a:r>
            <a:r>
              <a:rPr lang="en-US" sz="1600" dirty="0">
                <a:solidFill>
                  <a:schemeClr val="bg1"/>
                </a:solidFill>
              </a:rPr>
              <a:t>available for </a:t>
            </a:r>
            <a:r>
              <a:rPr lang="en-US" sz="1600" dirty="0" smtClean="0">
                <a:solidFill>
                  <a:schemeClr val="bg1"/>
                </a:solidFill>
              </a:rPr>
              <a:t>examinations</a:t>
            </a:r>
            <a:endParaRPr lang="en-US" sz="1600" dirty="0">
              <a:solidFill>
                <a:schemeClr val="bg1"/>
              </a:solidFill>
            </a:endParaRPr>
          </a:p>
          <a:p>
            <a:pPr marL="342900" indent="-342900">
              <a:lnSpc>
                <a:spcPct val="100000"/>
              </a:lnSpc>
            </a:pPr>
            <a:r>
              <a:rPr lang="en-US" sz="1600" dirty="0">
                <a:solidFill>
                  <a:schemeClr val="bg1"/>
                </a:solidFill>
              </a:rPr>
              <a:t>Conduct examinations per </a:t>
            </a:r>
            <a:r>
              <a:rPr lang="en-US" sz="1600" dirty="0" smtClean="0">
                <a:solidFill>
                  <a:schemeClr val="bg1"/>
                </a:solidFill>
              </a:rPr>
              <a:t>state </a:t>
            </a:r>
            <a:r>
              <a:rPr lang="en-US" sz="1600" dirty="0">
                <a:solidFill>
                  <a:schemeClr val="bg1"/>
                </a:solidFill>
              </a:rPr>
              <a:t>procedure </a:t>
            </a:r>
            <a:r>
              <a:rPr lang="en-US" sz="1600" dirty="0" smtClean="0">
                <a:solidFill>
                  <a:schemeClr val="bg1"/>
                </a:solidFill>
              </a:rPr>
              <a:t>only after paperwork has been reviewed and approved by SESC and state inspector</a:t>
            </a:r>
          </a:p>
          <a:p>
            <a:pPr marL="342900" indent="-342900">
              <a:lnSpc>
                <a:spcPct val="100000"/>
              </a:lnSpc>
            </a:pPr>
            <a:r>
              <a:rPr lang="en-US" sz="1600" dirty="0" smtClean="0">
                <a:solidFill>
                  <a:schemeClr val="bg1"/>
                </a:solidFill>
              </a:rPr>
              <a:t>It </a:t>
            </a:r>
            <a:r>
              <a:rPr lang="en-US" sz="1600" dirty="0">
                <a:solidFill>
                  <a:schemeClr val="bg1"/>
                </a:solidFill>
              </a:rPr>
              <a:t>is not permissible for examiner to administer exam </a:t>
            </a:r>
            <a:r>
              <a:rPr lang="en-US" sz="1600" dirty="0" smtClean="0">
                <a:solidFill>
                  <a:schemeClr val="bg1"/>
                </a:solidFill>
              </a:rPr>
              <a:t>to:</a:t>
            </a:r>
          </a:p>
          <a:p>
            <a:pPr marL="800100" lvl="2" indent="-342900">
              <a:lnSpc>
                <a:spcPct val="100000"/>
              </a:lnSpc>
              <a:spcBef>
                <a:spcPts val="0"/>
              </a:spcBef>
            </a:pPr>
            <a:r>
              <a:rPr lang="en-US" sz="1600" dirty="0" smtClean="0">
                <a:solidFill>
                  <a:schemeClr val="bg1"/>
                </a:solidFill>
              </a:rPr>
              <a:t>a </a:t>
            </a:r>
            <a:r>
              <a:rPr lang="en-US" sz="1600" dirty="0">
                <a:solidFill>
                  <a:schemeClr val="bg1"/>
                </a:solidFill>
              </a:rPr>
              <a:t>trainee to whom he/she is </a:t>
            </a:r>
            <a:r>
              <a:rPr lang="en-US" sz="1600" b="1" dirty="0" smtClean="0">
                <a:solidFill>
                  <a:schemeClr val="bg1"/>
                </a:solidFill>
              </a:rPr>
              <a:t>related</a:t>
            </a:r>
          </a:p>
          <a:p>
            <a:pPr marL="800100" lvl="2" indent="-342900">
              <a:lnSpc>
                <a:spcPct val="100000"/>
              </a:lnSpc>
              <a:spcBef>
                <a:spcPts val="0"/>
              </a:spcBef>
            </a:pPr>
            <a:r>
              <a:rPr lang="en-US" sz="1600" dirty="0" smtClean="0">
                <a:solidFill>
                  <a:schemeClr val="bg1"/>
                </a:solidFill>
              </a:rPr>
              <a:t>a </a:t>
            </a:r>
            <a:r>
              <a:rPr lang="en-US" sz="1600" dirty="0">
                <a:solidFill>
                  <a:schemeClr val="bg1"/>
                </a:solidFill>
              </a:rPr>
              <a:t>trainee to whom he/she has provided </a:t>
            </a:r>
            <a:r>
              <a:rPr lang="en-US" sz="1600" b="1" dirty="0">
                <a:solidFill>
                  <a:schemeClr val="bg1"/>
                </a:solidFill>
              </a:rPr>
              <a:t>training</a:t>
            </a:r>
            <a:r>
              <a:rPr lang="en-US" sz="1600" dirty="0">
                <a:solidFill>
                  <a:schemeClr val="bg1"/>
                </a:solidFill>
              </a:rPr>
              <a:t> in preparation for the exam, </a:t>
            </a:r>
            <a:r>
              <a:rPr lang="en-US" sz="1600" dirty="0" smtClean="0">
                <a:solidFill>
                  <a:schemeClr val="bg1"/>
                </a:solidFill>
              </a:rPr>
              <a:t>or</a:t>
            </a:r>
          </a:p>
          <a:p>
            <a:pPr marL="800100" lvl="2" indent="-342900">
              <a:lnSpc>
                <a:spcPct val="100000"/>
              </a:lnSpc>
              <a:spcBef>
                <a:spcPts val="0"/>
              </a:spcBef>
            </a:pPr>
            <a:r>
              <a:rPr lang="en-US" sz="1600" dirty="0" smtClean="0">
                <a:solidFill>
                  <a:schemeClr val="bg1"/>
                </a:solidFill>
              </a:rPr>
              <a:t>a </a:t>
            </a:r>
            <a:r>
              <a:rPr lang="en-US" sz="1600" dirty="0">
                <a:solidFill>
                  <a:schemeClr val="bg1"/>
                </a:solidFill>
              </a:rPr>
              <a:t>trainee in the </a:t>
            </a:r>
            <a:r>
              <a:rPr lang="en-US" sz="1600" b="1" dirty="0">
                <a:solidFill>
                  <a:schemeClr val="bg1"/>
                </a:solidFill>
              </a:rPr>
              <a:t>same county </a:t>
            </a:r>
            <a:r>
              <a:rPr lang="en-US" sz="1600" dirty="0">
                <a:solidFill>
                  <a:schemeClr val="bg1"/>
                </a:solidFill>
              </a:rPr>
              <a:t>in which examiner </a:t>
            </a:r>
            <a:r>
              <a:rPr lang="en-US" sz="1600" dirty="0" smtClean="0">
                <a:solidFill>
                  <a:schemeClr val="bg1"/>
                </a:solidFill>
              </a:rPr>
              <a:t>works</a:t>
            </a:r>
            <a:endParaRPr lang="en-US" sz="1600" dirty="0">
              <a:solidFill>
                <a:schemeClr val="bg1"/>
              </a:solidFill>
            </a:endParaRPr>
          </a:p>
          <a:p>
            <a:pPr marL="342900" lvl="1" indent="-342900">
              <a:lnSpc>
                <a:spcPct val="150000"/>
              </a:lnSpc>
            </a:pPr>
            <a:r>
              <a:rPr lang="en-US" sz="1600" dirty="0">
                <a:solidFill>
                  <a:schemeClr val="bg1"/>
                </a:solidFill>
              </a:rPr>
              <a:t>Submit time and travel forms to the </a:t>
            </a:r>
            <a:r>
              <a:rPr lang="en-US" sz="1600" dirty="0" smtClean="0">
                <a:solidFill>
                  <a:schemeClr val="bg1"/>
                </a:solidFill>
              </a:rPr>
              <a:t>SESC</a:t>
            </a:r>
            <a:endParaRPr lang="en-US" sz="1600" dirty="0">
              <a:solidFill>
                <a:schemeClr val="bg1"/>
              </a:solidFill>
            </a:endParaRPr>
          </a:p>
          <a:p>
            <a:pPr marL="342900" lvl="1" indent="-342900">
              <a:lnSpc>
                <a:spcPct val="100000"/>
              </a:lnSpc>
            </a:pPr>
            <a:r>
              <a:rPr lang="en-US" sz="1600" dirty="0">
                <a:solidFill>
                  <a:schemeClr val="bg1"/>
                </a:solidFill>
              </a:rPr>
              <a:t>Complete required forms and submit to county transportation director/designees</a:t>
            </a:r>
          </a:p>
        </p:txBody>
      </p:sp>
      <p:sp>
        <p:nvSpPr>
          <p:cNvPr id="7" name="Content Placeholder 6"/>
          <p:cNvSpPr>
            <a:spLocks noGrp="1"/>
          </p:cNvSpPr>
          <p:nvPr>
            <p:ph sz="half" idx="2"/>
          </p:nvPr>
        </p:nvSpPr>
        <p:spPr>
          <a:xfrm>
            <a:off x="12463366" y="7281780"/>
            <a:ext cx="2560067" cy="2740583"/>
          </a:xfrm>
        </p:spPr>
        <p:txBody>
          <a:bodyPr/>
          <a:lstStyle/>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b="16002"/>
          <a:stretch>
            <a:fillRect/>
          </a:stretch>
        </p:blipFill>
        <p:spPr bwMode="auto">
          <a:xfrm>
            <a:off x="5497415" y="2123858"/>
            <a:ext cx="3442955" cy="1984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pic>
        <p:nvPicPr>
          <p:cNvPr id="6" name="Picture 2" descr="IMG_08001"/>
          <p:cNvPicPr>
            <a:picLocks noChangeArrowheads="1"/>
          </p:cNvPicPr>
          <p:nvPr/>
        </p:nvPicPr>
        <p:blipFill>
          <a:blip r:embed="rId6">
            <a:extLst>
              <a:ext uri="{28A0092B-C50C-407E-A947-70E740481C1C}">
                <a14:useLocalDpi xmlns:a14="http://schemas.microsoft.com/office/drawing/2010/main" val="0"/>
              </a:ext>
            </a:extLst>
          </a:blip>
          <a:srcRect l="7991" r="5170" b="30472"/>
          <a:stretch>
            <a:fillRect/>
          </a:stretch>
        </p:blipFill>
        <p:spPr bwMode="auto">
          <a:xfrm>
            <a:off x="9152350" y="2181008"/>
            <a:ext cx="2687150" cy="3477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035" y="4283623"/>
            <a:ext cx="3257335" cy="2301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pic>
    </p:spTree>
    <p:extLst>
      <p:ext uri="{BB962C8B-B14F-4D97-AF65-F5344CB8AC3E}">
        <p14:creationId xmlns:p14="http://schemas.microsoft.com/office/powerpoint/2010/main" val="4050317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68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894" y="501291"/>
            <a:ext cx="10379849" cy="1192429"/>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fontScale="90000"/>
          </a:bodyPr>
          <a:lstStyle/>
          <a:p>
            <a:pPr lvl="0" algn="ctr"/>
            <a:r>
              <a:rPr lang="en-US" b="1" spc="-20" dirty="0" smtClean="0">
                <a:latin typeface="Calibri" panose="020F0502020204030204" pitchFamily="34" charset="0"/>
                <a:ea typeface="Calibri" panose="020F0502020204030204" pitchFamily="34" charset="0"/>
              </a:rPr>
              <a:t/>
            </a:r>
            <a:br>
              <a:rPr lang="en-US" b="1" spc="-20" dirty="0" smtClean="0">
                <a:latin typeface="Calibri" panose="020F0502020204030204" pitchFamily="34" charset="0"/>
                <a:ea typeface="Calibri" panose="020F0502020204030204" pitchFamily="34" charset="0"/>
              </a:rPr>
            </a:br>
            <a:r>
              <a:rPr lang="en-US" b="1" spc="-20" dirty="0" smtClean="0">
                <a:latin typeface="Calibri" panose="020F0502020204030204" pitchFamily="34" charset="0"/>
                <a:ea typeface="Calibri" panose="020F0502020204030204" pitchFamily="34" charset="0"/>
              </a:rPr>
              <a:t>             </a:t>
            </a:r>
            <a:r>
              <a:rPr lang="en-US" sz="4900" spc="-20" dirty="0" smtClean="0">
                <a:latin typeface="Calibri" panose="020F0502020204030204" pitchFamily="34" charset="0"/>
                <a:ea typeface="Calibri" panose="020F0502020204030204" pitchFamily="34" charset="0"/>
              </a:rPr>
              <a:t>WVDE</a:t>
            </a:r>
            <a:r>
              <a:rPr lang="en-US" sz="4900" spc="-25" dirty="0" smtClean="0">
                <a:latin typeface="Calibri" panose="020F0502020204030204" pitchFamily="34" charset="0"/>
                <a:ea typeface="Calibri" panose="020F0502020204030204" pitchFamily="34" charset="0"/>
              </a:rPr>
              <a:t> </a:t>
            </a:r>
            <a:r>
              <a:rPr lang="en-US" sz="4900" spc="-20" dirty="0" smtClean="0">
                <a:latin typeface="Calibri" panose="020F0502020204030204" pitchFamily="34" charset="0"/>
                <a:ea typeface="Calibri" panose="020F0502020204030204" pitchFamily="34" charset="0"/>
              </a:rPr>
              <a:t>Responsibilities</a:t>
            </a:r>
            <a:r>
              <a:rPr lang="en-US" b="1" spc="-20" dirty="0">
                <a:latin typeface="Calibri" panose="020F0502020204030204" pitchFamily="34" charset="0"/>
                <a:ea typeface="Calibri" panose="020F0502020204030204" pitchFamily="34" charset="0"/>
              </a:rPr>
              <a:t/>
            </a:r>
            <a:br>
              <a:rPr lang="en-US" b="1" spc="-20" dirty="0">
                <a:latin typeface="Calibri" panose="020F0502020204030204" pitchFamily="34" charset="0"/>
                <a:ea typeface="Calibri" panose="020F0502020204030204" pitchFamily="34" charset="0"/>
              </a:rPr>
            </a:br>
            <a:endParaRPr lang="en-US" dirty="0"/>
          </a:p>
        </p:txBody>
      </p:sp>
      <p:sp>
        <p:nvSpPr>
          <p:cNvPr id="3" name="Rectangle 2"/>
          <p:cNvSpPr/>
          <p:nvPr/>
        </p:nvSpPr>
        <p:spPr>
          <a:xfrm>
            <a:off x="788894" y="1864660"/>
            <a:ext cx="10379848" cy="3877985"/>
          </a:xfrm>
          <a:prstGeom prst="rect">
            <a:avLst/>
          </a:prstGeom>
        </p:spPr>
        <p:txBody>
          <a:bodyPr wrap="square">
            <a:spAutoFit/>
          </a:bodyPr>
          <a:lstStyle/>
          <a:p>
            <a:pPr>
              <a:spcBef>
                <a:spcPts val="30"/>
              </a:spcBef>
            </a:pPr>
            <a:r>
              <a:rPr lang="en-US" sz="900" b="1"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742950" marR="0" lvl="1" indent="-285750">
              <a:lnSpc>
                <a:spcPct val="150000"/>
              </a:lnSpc>
              <a:spcBef>
                <a:spcPts val="0"/>
              </a:spcBef>
              <a:spcAft>
                <a:spcPts val="0"/>
              </a:spcAft>
              <a:buSzPts val="1100"/>
              <a:buFont typeface="Symbol" panose="05050102010706020507" pitchFamily="18" charset="2"/>
              <a:buChar char=""/>
              <a:tabLst>
                <a:tab pos="1270635" algn="l"/>
                <a:tab pos="1271270" algn="l"/>
              </a:tabLst>
            </a:pPr>
            <a:r>
              <a:rPr lang="en-US" sz="1600" dirty="0">
                <a:solidFill>
                  <a:schemeClr val="bg1"/>
                </a:solidFill>
              </a:rPr>
              <a:t>Provide a liaison to coordinate the statewide training </a:t>
            </a:r>
            <a:r>
              <a:rPr lang="en-US" sz="1600" dirty="0" smtClean="0">
                <a:solidFill>
                  <a:schemeClr val="bg1"/>
                </a:solidFill>
              </a:rPr>
              <a:t>program – currently, Victor Gabriel</a:t>
            </a:r>
            <a:endParaRPr lang="en-US" sz="1600" dirty="0">
              <a:solidFill>
                <a:schemeClr val="bg1"/>
              </a:solidFill>
            </a:endParaRPr>
          </a:p>
          <a:p>
            <a:pPr marL="742950" marR="0" lvl="1" indent="-285750">
              <a:lnSpc>
                <a:spcPct val="150000"/>
              </a:lnSpc>
              <a:spcBef>
                <a:spcPts val="0"/>
              </a:spcBef>
              <a:spcAft>
                <a:spcPts val="0"/>
              </a:spcAft>
              <a:buSzPts val="1100"/>
              <a:buFont typeface="Symbol" panose="05050102010706020507" pitchFamily="18" charset="2"/>
              <a:buChar char=""/>
              <a:tabLst>
                <a:tab pos="1270635" algn="l"/>
                <a:tab pos="1271270" algn="l"/>
              </a:tabLst>
            </a:pPr>
            <a:r>
              <a:rPr lang="en-US" sz="1600" dirty="0">
                <a:solidFill>
                  <a:schemeClr val="bg1"/>
                </a:solidFill>
              </a:rPr>
              <a:t>Provide guidance per policy 4336 and the </a:t>
            </a:r>
            <a:r>
              <a:rPr lang="en-US" sz="1600" dirty="0" smtClean="0">
                <a:solidFill>
                  <a:schemeClr val="bg1"/>
                </a:solidFill>
              </a:rPr>
              <a:t>Manual of Procedures</a:t>
            </a:r>
          </a:p>
          <a:p>
            <a:pPr marL="742950" marR="0" lvl="1" indent="-285750">
              <a:lnSpc>
                <a:spcPct val="150000"/>
              </a:lnSpc>
              <a:spcBef>
                <a:spcPts val="0"/>
              </a:spcBef>
              <a:spcAft>
                <a:spcPts val="0"/>
              </a:spcAft>
              <a:buSzPts val="1100"/>
              <a:buFont typeface="Symbol" panose="05050102010706020507" pitchFamily="18" charset="2"/>
              <a:buChar char=""/>
              <a:tabLst>
                <a:tab pos="1270635" algn="l"/>
                <a:tab pos="1271270" algn="l"/>
              </a:tabLst>
            </a:pPr>
            <a:r>
              <a:rPr lang="en-US" sz="1600" dirty="0" smtClean="0">
                <a:solidFill>
                  <a:schemeClr val="bg1"/>
                </a:solidFill>
              </a:rPr>
              <a:t>Certify </a:t>
            </a:r>
            <a:r>
              <a:rPr lang="en-US" sz="1600" dirty="0">
                <a:solidFill>
                  <a:schemeClr val="bg1"/>
                </a:solidFill>
              </a:rPr>
              <a:t>trainers and </a:t>
            </a:r>
            <a:r>
              <a:rPr lang="en-US" sz="1600" dirty="0" smtClean="0">
                <a:solidFill>
                  <a:schemeClr val="bg1"/>
                </a:solidFill>
              </a:rPr>
              <a:t>examiners</a:t>
            </a:r>
            <a:endParaRPr lang="en-US" sz="1600" dirty="0">
              <a:solidFill>
                <a:schemeClr val="bg1"/>
              </a:solidFill>
            </a:endParaRPr>
          </a:p>
          <a:p>
            <a:pPr marL="742950" marR="0" lvl="1" indent="-285750">
              <a:lnSpc>
                <a:spcPct val="150000"/>
              </a:lnSpc>
              <a:spcBef>
                <a:spcPts val="0"/>
              </a:spcBef>
              <a:spcAft>
                <a:spcPts val="0"/>
              </a:spcAft>
              <a:buSzPts val="1100"/>
              <a:buFont typeface="Symbol" panose="05050102010706020507" pitchFamily="18" charset="2"/>
              <a:buChar char=""/>
              <a:tabLst>
                <a:tab pos="1270635" algn="l"/>
                <a:tab pos="1271270" algn="l"/>
              </a:tabLst>
            </a:pPr>
            <a:r>
              <a:rPr lang="en-US" sz="1600" dirty="0">
                <a:solidFill>
                  <a:schemeClr val="bg1"/>
                </a:solidFill>
              </a:rPr>
              <a:t>Provide results of criminal background checks to the </a:t>
            </a:r>
            <a:r>
              <a:rPr lang="en-US" sz="1600" dirty="0" smtClean="0">
                <a:solidFill>
                  <a:schemeClr val="bg1"/>
                </a:solidFill>
              </a:rPr>
              <a:t>county</a:t>
            </a:r>
            <a:endParaRPr lang="en-US" sz="1600" dirty="0">
              <a:solidFill>
                <a:schemeClr val="bg1"/>
              </a:solidFill>
            </a:endParaRPr>
          </a:p>
          <a:p>
            <a:pPr marL="742950" marR="0" lvl="1" indent="-285750">
              <a:lnSpc>
                <a:spcPct val="150000"/>
              </a:lnSpc>
              <a:spcBef>
                <a:spcPts val="5"/>
              </a:spcBef>
              <a:spcAft>
                <a:spcPts val="0"/>
              </a:spcAft>
              <a:buSzPts val="1100"/>
              <a:buFont typeface="Symbol" panose="05050102010706020507" pitchFamily="18" charset="2"/>
              <a:buChar char=""/>
              <a:tabLst>
                <a:tab pos="1270635" algn="l"/>
                <a:tab pos="1271270" algn="l"/>
              </a:tabLst>
            </a:pPr>
            <a:r>
              <a:rPr lang="en-US" sz="1600" dirty="0">
                <a:solidFill>
                  <a:schemeClr val="bg1"/>
                </a:solidFill>
              </a:rPr>
              <a:t>Certify school bus operators (issuing certification cards</a:t>
            </a:r>
            <a:r>
              <a:rPr lang="en-US" sz="1600" dirty="0" smtClean="0">
                <a:solidFill>
                  <a:schemeClr val="bg1"/>
                </a:solidFill>
              </a:rPr>
              <a:t>)</a:t>
            </a:r>
            <a:endParaRPr lang="en-US" sz="1600" dirty="0">
              <a:solidFill>
                <a:schemeClr val="bg1"/>
              </a:solidFill>
            </a:endParaRPr>
          </a:p>
          <a:p>
            <a:pPr marL="742950" marR="0" lvl="1" indent="-285750">
              <a:lnSpc>
                <a:spcPct val="150000"/>
              </a:lnSpc>
              <a:spcBef>
                <a:spcPts val="0"/>
              </a:spcBef>
              <a:spcAft>
                <a:spcPts val="0"/>
              </a:spcAft>
              <a:buSzPts val="1100"/>
              <a:buFont typeface="Symbol" panose="05050102010706020507" pitchFamily="18" charset="2"/>
              <a:buChar char=""/>
              <a:tabLst>
                <a:tab pos="1270635" algn="l"/>
                <a:tab pos="1271270" algn="l"/>
              </a:tabLst>
            </a:pPr>
            <a:r>
              <a:rPr lang="en-US" sz="1600" dirty="0">
                <a:solidFill>
                  <a:schemeClr val="bg1"/>
                </a:solidFill>
              </a:rPr>
              <a:t>Observe and monitor the program to ensure </a:t>
            </a:r>
            <a:r>
              <a:rPr lang="en-US" sz="1600" dirty="0" smtClean="0">
                <a:solidFill>
                  <a:schemeClr val="bg1"/>
                </a:solidFill>
              </a:rPr>
              <a:t>compliance</a:t>
            </a:r>
            <a:endParaRPr lang="en-US" sz="1600" dirty="0">
              <a:solidFill>
                <a:schemeClr val="bg1"/>
              </a:solidFill>
            </a:endParaRPr>
          </a:p>
          <a:p>
            <a:pPr marL="742950" marR="898525" lvl="1" indent="-285750">
              <a:lnSpc>
                <a:spcPct val="150000"/>
              </a:lnSpc>
              <a:spcBef>
                <a:spcPts val="5"/>
              </a:spcBef>
              <a:spcAft>
                <a:spcPts val="0"/>
              </a:spcAft>
              <a:buSzPts val="1100"/>
              <a:buFont typeface="Symbol" panose="05050102010706020507" pitchFamily="18" charset="2"/>
              <a:buChar char=""/>
              <a:tabLst>
                <a:tab pos="1270635" algn="l"/>
                <a:tab pos="1271270" algn="l"/>
              </a:tabLst>
            </a:pPr>
            <a:r>
              <a:rPr lang="en-US" sz="1600" dirty="0">
                <a:solidFill>
                  <a:schemeClr val="bg1"/>
                </a:solidFill>
              </a:rPr>
              <a:t>Review all training documents electronically for approval, prior to any exam being </a:t>
            </a:r>
            <a:r>
              <a:rPr lang="en-US" sz="1600" dirty="0" smtClean="0">
                <a:solidFill>
                  <a:schemeClr val="bg1"/>
                </a:solidFill>
              </a:rPr>
              <a:t>administered</a:t>
            </a:r>
            <a:endParaRPr lang="en-US" sz="1600" dirty="0">
              <a:solidFill>
                <a:schemeClr val="bg1"/>
              </a:solidFill>
            </a:endParaRPr>
          </a:p>
          <a:p>
            <a:pPr marL="742950" marR="898525" lvl="1" indent="-285750">
              <a:spcAft>
                <a:spcPts val="0"/>
              </a:spcAft>
              <a:buSzPts val="1100"/>
              <a:buFont typeface="Symbol" panose="05050102010706020507" pitchFamily="18" charset="2"/>
              <a:buChar char=""/>
              <a:tabLst>
                <a:tab pos="1270635" algn="l"/>
                <a:tab pos="1271270" algn="l"/>
              </a:tabLst>
            </a:pPr>
            <a:r>
              <a:rPr lang="en-US" sz="1600" dirty="0">
                <a:solidFill>
                  <a:schemeClr val="bg1"/>
                </a:solidFill>
              </a:rPr>
              <a:t>Schedule periodic meetings with trainers, examiners and transportation directors to assure that all training is </a:t>
            </a:r>
            <a:r>
              <a:rPr lang="en-US" sz="1600" dirty="0" smtClean="0">
                <a:solidFill>
                  <a:schemeClr val="bg1"/>
                </a:solidFill>
              </a:rPr>
              <a:t>consistent</a:t>
            </a:r>
            <a:endParaRPr lang="en-US" sz="1600" dirty="0">
              <a:solidFill>
                <a:schemeClr val="bg1"/>
              </a:solidFill>
            </a:endParaRPr>
          </a:p>
          <a:p>
            <a:pPr marL="742950" marR="898525" lvl="1" indent="-285750">
              <a:spcBef>
                <a:spcPts val="600"/>
              </a:spcBef>
              <a:buSzPts val="1100"/>
              <a:buFont typeface="Symbol" panose="05050102010706020507" pitchFamily="18" charset="2"/>
              <a:buChar char=""/>
              <a:tabLst>
                <a:tab pos="1270635" algn="l"/>
                <a:tab pos="1271270" algn="l"/>
              </a:tabLst>
            </a:pPr>
            <a:r>
              <a:rPr lang="en-US" sz="1600" dirty="0">
                <a:solidFill>
                  <a:schemeClr val="bg1"/>
                </a:solidFill>
              </a:rPr>
              <a:t>Observe and monitor trainers and examiners to assure quality training and fair and consistent exams are administered</a:t>
            </a:r>
          </a:p>
        </p:txBody>
      </p:sp>
      <p:pic>
        <p:nvPicPr>
          <p:cNvPr id="4" name="image1.png"/>
          <p:cNvPicPr/>
          <p:nvPr/>
        </p:nvPicPr>
        <p:blipFill>
          <a:blip r:embed="rId4" cstate="print"/>
          <a:stretch>
            <a:fillRect/>
          </a:stretch>
        </p:blipFill>
        <p:spPr>
          <a:xfrm>
            <a:off x="955973" y="729110"/>
            <a:ext cx="2143760" cy="510540"/>
          </a:xfrm>
          <a:prstGeom prst="rect">
            <a:avLst/>
          </a:prstGeom>
        </p:spPr>
      </p:pic>
    </p:spTree>
    <p:extLst>
      <p:ext uri="{BB962C8B-B14F-4D97-AF65-F5344CB8AC3E}">
        <p14:creationId xmlns:p14="http://schemas.microsoft.com/office/powerpoint/2010/main" val="3015833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74" y="2058291"/>
            <a:ext cx="5173717" cy="4365547"/>
          </a:xfrm>
        </p:spPr>
        <p:txBody>
          <a:bodyPr>
            <a:normAutofit/>
          </a:bodyPr>
          <a:lstStyle/>
          <a:p>
            <a:pPr algn="ctr">
              <a:lnSpc>
                <a:spcPct val="150000"/>
              </a:lnSpc>
            </a:pPr>
            <a:r>
              <a:rPr lang="en-US" sz="2800" dirty="0" smtClean="0">
                <a:solidFill>
                  <a:schemeClr val="tx1"/>
                </a:solidFill>
              </a:rPr>
              <a:t>This database form is a checklist we use to track required documentation and periodically send to trainers to update them.</a:t>
            </a:r>
            <a:endParaRPr lang="en-US" sz="3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773" y="6046237"/>
            <a:ext cx="1172547" cy="811763"/>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47453" y="560584"/>
            <a:ext cx="4439320" cy="5746885"/>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551874" y="560584"/>
            <a:ext cx="5336357" cy="1576798"/>
          </a:xfrm>
          <a:prstGeom prst="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dirty="0">
                <a:solidFill>
                  <a:schemeClr val="accent1">
                    <a:lumMod val="50000"/>
                  </a:schemeClr>
                </a:solidFill>
              </a:rPr>
              <a:t>Checklist of Needed </a:t>
            </a:r>
            <a:r>
              <a:rPr lang="en-US" sz="3600" dirty="0" smtClean="0">
                <a:solidFill>
                  <a:schemeClr val="accent1">
                    <a:lumMod val="50000"/>
                  </a:schemeClr>
                </a:solidFill>
              </a:rPr>
              <a:t>Documentation</a:t>
            </a:r>
            <a:endParaRPr lang="en-US" sz="3600" dirty="0">
              <a:solidFill>
                <a:schemeClr val="accent1">
                  <a:lumMod val="50000"/>
                </a:schemeClr>
              </a:solidFill>
            </a:endParaRPr>
          </a:p>
        </p:txBody>
      </p:sp>
    </p:spTree>
    <p:extLst>
      <p:ext uri="{BB962C8B-B14F-4D97-AF65-F5344CB8AC3E}">
        <p14:creationId xmlns:p14="http://schemas.microsoft.com/office/powerpoint/2010/main" val="1735113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0547"/>
            <a:ext cx="4965441" cy="6158204"/>
          </a:xfrm>
        </p:spPr>
        <p:txBody>
          <a:bodyPr>
            <a:normAutofit fontScale="55000" lnSpcReduction="20000"/>
          </a:bodyPr>
          <a:lstStyle/>
          <a:p>
            <a:pPr marL="0" indent="0" algn="ctr">
              <a:buNone/>
            </a:pPr>
            <a:r>
              <a:rPr lang="en-US" b="1" i="1" dirty="0">
                <a:solidFill>
                  <a:schemeClr val="tx1"/>
                </a:solidFill>
              </a:rPr>
              <a:t>Certification of School Bus Operator Check List </a:t>
            </a:r>
          </a:p>
          <a:p>
            <a:pPr marL="0" indent="0">
              <a:buNone/>
            </a:pPr>
            <a:endParaRPr lang="en-US" sz="1800" dirty="0">
              <a:solidFill>
                <a:schemeClr val="tx1"/>
              </a:solidFill>
            </a:endParaRPr>
          </a:p>
          <a:p>
            <a:pPr lvl="0"/>
            <a:r>
              <a:rPr lang="en-US" sz="2500" dirty="0">
                <a:solidFill>
                  <a:schemeClr val="tx1"/>
                </a:solidFill>
              </a:rPr>
              <a:t>Physical must be checked for the Following</a:t>
            </a:r>
          </a:p>
          <a:p>
            <a:pPr lvl="1"/>
            <a:r>
              <a:rPr lang="en-US" sz="2500" u="sng" dirty="0">
                <a:solidFill>
                  <a:schemeClr val="tx1"/>
                </a:solidFill>
              </a:rPr>
              <a:t> 	</a:t>
            </a:r>
            <a:r>
              <a:rPr lang="en-US" sz="2500" dirty="0">
                <a:solidFill>
                  <a:schemeClr val="tx1"/>
                </a:solidFill>
              </a:rPr>
              <a:t>Completely filled out and signed</a:t>
            </a:r>
            <a:r>
              <a:rPr lang="en-US" sz="2500" u="sng" dirty="0">
                <a:solidFill>
                  <a:schemeClr val="tx1"/>
                </a:solidFill>
              </a:rPr>
              <a:t> </a:t>
            </a:r>
            <a:r>
              <a:rPr lang="en-US" sz="2500" u="sng" dirty="0" smtClean="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Date (not more than 6 months)</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Name (correct spelling</a:t>
            </a:r>
            <a:r>
              <a:rPr lang="en-US" sz="2500" dirty="0" smtClean="0">
                <a:solidFill>
                  <a:schemeClr val="tx1"/>
                </a:solidFill>
              </a:rPr>
              <a:t>)</a:t>
            </a:r>
            <a:r>
              <a:rPr lang="en-US" sz="2500" u="sng" dirty="0">
                <a:solidFill>
                  <a:schemeClr val="tx1"/>
                </a:solidFill>
              </a:rPr>
              <a:t> 	</a:t>
            </a:r>
            <a:endParaRPr lang="en-US" sz="2500" dirty="0">
              <a:solidFill>
                <a:schemeClr val="tx1"/>
              </a:solidFill>
            </a:endParaRPr>
          </a:p>
          <a:p>
            <a:pPr lvl="1"/>
            <a:r>
              <a:rPr lang="en-US" sz="2500" u="sng" dirty="0" smtClean="0">
                <a:solidFill>
                  <a:schemeClr val="tx1"/>
                </a:solidFill>
              </a:rPr>
              <a:t> </a:t>
            </a:r>
            <a:r>
              <a:rPr lang="en-US" sz="2500" u="sng" dirty="0">
                <a:solidFill>
                  <a:schemeClr val="tx1"/>
                </a:solidFill>
              </a:rPr>
              <a:t>	</a:t>
            </a:r>
            <a:r>
              <a:rPr lang="en-US" sz="2500" dirty="0">
                <a:solidFill>
                  <a:schemeClr val="tx1"/>
                </a:solidFill>
              </a:rPr>
              <a:t>Blood Pressure (not to exceed140/90)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Medical Condition(s)/Medication (s) (for restrictions)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Eye Sight (must have 20-40 or better)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Hearing (as described on the physical)</a:t>
            </a:r>
            <a:r>
              <a:rPr lang="en-US" sz="2500" u="sng" dirty="0">
                <a:solidFill>
                  <a:schemeClr val="tx1"/>
                </a:solidFill>
              </a:rPr>
              <a:t> 	</a:t>
            </a:r>
            <a:endParaRPr lang="en-US" sz="2500" dirty="0">
              <a:solidFill>
                <a:schemeClr val="tx1"/>
              </a:solidFill>
            </a:endParaRPr>
          </a:p>
          <a:p>
            <a:pPr lvl="0"/>
            <a:r>
              <a:rPr lang="en-US" sz="2500" dirty="0">
                <a:solidFill>
                  <a:schemeClr val="tx1"/>
                </a:solidFill>
              </a:rPr>
              <a:t>Drug Test</a:t>
            </a:r>
          </a:p>
          <a:p>
            <a:pPr lvl="1"/>
            <a:r>
              <a:rPr lang="en-US" sz="2500" u="sng" dirty="0">
                <a:solidFill>
                  <a:schemeClr val="tx1"/>
                </a:solidFill>
              </a:rPr>
              <a:t> 	</a:t>
            </a:r>
            <a:r>
              <a:rPr lang="en-US" sz="2500" dirty="0">
                <a:solidFill>
                  <a:schemeClr val="tx1"/>
                </a:solidFill>
              </a:rPr>
              <a:t>Name (correct spelling)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Date (not more than 6 months)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Must reflect negative results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Must state Pre-Employment </a:t>
            </a:r>
            <a:r>
              <a:rPr lang="en-US" sz="2500" u="sng" dirty="0">
                <a:solidFill>
                  <a:schemeClr val="tx1"/>
                </a:solidFill>
              </a:rPr>
              <a:t> 	</a:t>
            </a:r>
            <a:endParaRPr lang="en-US" sz="2500" dirty="0">
              <a:solidFill>
                <a:schemeClr val="tx1"/>
              </a:solidFill>
            </a:endParaRPr>
          </a:p>
          <a:p>
            <a:pPr lvl="0"/>
            <a:r>
              <a:rPr lang="en-US" sz="2500" dirty="0">
                <a:solidFill>
                  <a:schemeClr val="tx1"/>
                </a:solidFill>
              </a:rPr>
              <a:t>Alcohol Test</a:t>
            </a:r>
          </a:p>
          <a:p>
            <a:pPr lvl="1"/>
            <a:r>
              <a:rPr lang="en-US" sz="2500" u="sng" dirty="0">
                <a:solidFill>
                  <a:schemeClr val="tx1"/>
                </a:solidFill>
              </a:rPr>
              <a:t> 	</a:t>
            </a:r>
            <a:r>
              <a:rPr lang="en-US" sz="2500" dirty="0">
                <a:solidFill>
                  <a:schemeClr val="tx1"/>
                </a:solidFill>
              </a:rPr>
              <a:t>Name (correct spelling)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Date (not more than 6 months)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Must reflect negative results </a:t>
            </a:r>
            <a:r>
              <a:rPr lang="en-US" sz="2500" u="sng" dirty="0">
                <a:solidFill>
                  <a:schemeClr val="tx1"/>
                </a:solidFill>
              </a:rPr>
              <a:t> 	</a:t>
            </a:r>
            <a:endParaRPr lang="en-US" sz="2500" dirty="0">
              <a:solidFill>
                <a:schemeClr val="tx1"/>
              </a:solidFill>
            </a:endParaRPr>
          </a:p>
          <a:p>
            <a:pPr lvl="1"/>
            <a:r>
              <a:rPr lang="en-US" sz="2500" u="sng" dirty="0">
                <a:solidFill>
                  <a:schemeClr val="tx1"/>
                </a:solidFill>
              </a:rPr>
              <a:t> 	</a:t>
            </a:r>
            <a:r>
              <a:rPr lang="en-US" sz="2500" dirty="0">
                <a:solidFill>
                  <a:schemeClr val="tx1"/>
                </a:solidFill>
              </a:rPr>
              <a:t>Must state Pre-Employment </a:t>
            </a:r>
            <a:r>
              <a:rPr lang="en-US" sz="2500" u="sng" dirty="0">
                <a:solidFill>
                  <a:schemeClr val="tx1"/>
                </a:solidFill>
              </a:rPr>
              <a:t> 	</a:t>
            </a:r>
            <a:endParaRPr lang="en-US" sz="2500" dirty="0">
              <a:solidFill>
                <a:schemeClr val="tx1"/>
              </a:solidFill>
            </a:endParaRPr>
          </a:p>
          <a:p>
            <a:pPr lvl="0"/>
            <a:r>
              <a:rPr lang="en-US" sz="2500" dirty="0" smtClean="0">
                <a:solidFill>
                  <a:schemeClr val="tx1"/>
                </a:solidFill>
              </a:rPr>
              <a:t>DMV Records Check</a:t>
            </a:r>
          </a:p>
          <a:p>
            <a:pPr lvl="1"/>
            <a:r>
              <a:rPr lang="en-US" sz="2500" u="sng" dirty="0" smtClean="0">
                <a:solidFill>
                  <a:schemeClr val="tx1"/>
                </a:solidFill>
              </a:rPr>
              <a:t> 	</a:t>
            </a:r>
            <a:r>
              <a:rPr lang="en-US" sz="2500" dirty="0" smtClean="0">
                <a:solidFill>
                  <a:schemeClr val="tx1"/>
                </a:solidFill>
              </a:rPr>
              <a:t>Name (correct spelling)</a:t>
            </a:r>
            <a:r>
              <a:rPr lang="en-US" sz="2500" u="sng" dirty="0" smtClean="0">
                <a:solidFill>
                  <a:schemeClr val="tx1"/>
                </a:solidFill>
              </a:rPr>
              <a:t> 	</a:t>
            </a:r>
            <a:endParaRPr lang="en-US" sz="2500" dirty="0" smtClean="0">
              <a:solidFill>
                <a:schemeClr val="tx1"/>
              </a:solidFill>
            </a:endParaRPr>
          </a:p>
          <a:p>
            <a:pPr lvl="1"/>
            <a:r>
              <a:rPr lang="en-US" sz="2500" u="sng" dirty="0" smtClean="0">
                <a:solidFill>
                  <a:schemeClr val="tx1"/>
                </a:solidFill>
              </a:rPr>
              <a:t> 	</a:t>
            </a:r>
            <a:r>
              <a:rPr lang="en-US" sz="2500" dirty="0" smtClean="0">
                <a:solidFill>
                  <a:schemeClr val="tx1"/>
                </a:solidFill>
              </a:rPr>
              <a:t>Date (not more than 6 months)</a:t>
            </a:r>
            <a:r>
              <a:rPr lang="en-US" sz="2500" u="sng" dirty="0" smtClean="0">
                <a:solidFill>
                  <a:schemeClr val="tx1"/>
                </a:solidFill>
              </a:rPr>
              <a:t> 	</a:t>
            </a:r>
            <a:endParaRPr lang="en-US" sz="2500" dirty="0" smtClean="0">
              <a:solidFill>
                <a:schemeClr val="tx1"/>
              </a:solidFill>
            </a:endParaRPr>
          </a:p>
          <a:p>
            <a:pPr lvl="1"/>
            <a:r>
              <a:rPr lang="en-US" sz="2500" u="sng" dirty="0" smtClean="0">
                <a:solidFill>
                  <a:schemeClr val="tx1"/>
                </a:solidFill>
              </a:rPr>
              <a:t> 	</a:t>
            </a:r>
            <a:r>
              <a:rPr lang="en-US" sz="2500" dirty="0" smtClean="0">
                <a:solidFill>
                  <a:schemeClr val="tx1"/>
                </a:solidFill>
              </a:rPr>
              <a:t>Not to exceed 5 points</a:t>
            </a:r>
            <a:r>
              <a:rPr lang="en-US" sz="2500" u="sng" dirty="0" smtClean="0">
                <a:solidFill>
                  <a:schemeClr val="tx1"/>
                </a:solidFill>
              </a:rPr>
              <a:t> 	</a:t>
            </a:r>
            <a:endParaRPr lang="en-US" sz="2500" dirty="0" smtClean="0">
              <a:solidFill>
                <a:schemeClr val="tx1"/>
              </a:solidFill>
            </a:endParaRPr>
          </a:p>
          <a:p>
            <a:pPr lvl="1"/>
            <a:r>
              <a:rPr lang="en-US" sz="2500" u="sng" dirty="0" smtClean="0">
                <a:solidFill>
                  <a:schemeClr val="tx1"/>
                </a:solidFill>
              </a:rPr>
              <a:t> 	</a:t>
            </a:r>
            <a:r>
              <a:rPr lang="en-US" sz="2500" dirty="0" smtClean="0">
                <a:solidFill>
                  <a:schemeClr val="tx1"/>
                </a:solidFill>
              </a:rPr>
              <a:t>Must designate a 3 year (verify by issue date)</a:t>
            </a:r>
            <a:r>
              <a:rPr lang="en-US" sz="2500" u="sng" dirty="0" smtClean="0">
                <a:solidFill>
                  <a:schemeClr val="tx1"/>
                </a:solidFill>
              </a:rPr>
              <a:t> 	</a:t>
            </a:r>
            <a:endParaRPr lang="en-US" sz="2500" dirty="0" smtClean="0">
              <a:solidFill>
                <a:schemeClr val="tx1"/>
              </a:solidFill>
            </a:endParaRPr>
          </a:p>
          <a:p>
            <a:pPr lvl="1"/>
            <a:r>
              <a:rPr lang="en-US" sz="2500" u="sng" dirty="0" smtClean="0">
                <a:solidFill>
                  <a:schemeClr val="tx1"/>
                </a:solidFill>
              </a:rPr>
              <a:t> 	</a:t>
            </a:r>
            <a:r>
              <a:rPr lang="en-US" sz="2500" dirty="0" smtClean="0">
                <a:solidFill>
                  <a:schemeClr val="tx1"/>
                </a:solidFill>
              </a:rPr>
              <a:t>License must be valid </a:t>
            </a:r>
            <a:r>
              <a:rPr lang="en-US" sz="2500" u="sng" dirty="0" smtClean="0">
                <a:solidFill>
                  <a:schemeClr val="tx1"/>
                </a:solidFill>
              </a:rPr>
              <a:t> 	</a:t>
            </a:r>
            <a:endParaRPr lang="en-US" sz="2500" dirty="0" smtClean="0">
              <a:solidFill>
                <a:schemeClr val="tx1"/>
              </a:solidFill>
            </a:endParaRPr>
          </a:p>
          <a:p>
            <a:endParaRPr lang="en-US" dirty="0"/>
          </a:p>
        </p:txBody>
      </p:sp>
      <p:sp>
        <p:nvSpPr>
          <p:cNvPr id="5" name="TextBox 4"/>
          <p:cNvSpPr txBox="1"/>
          <p:nvPr/>
        </p:nvSpPr>
        <p:spPr>
          <a:xfrm>
            <a:off x="6428792" y="904326"/>
            <a:ext cx="4627984" cy="5278368"/>
          </a:xfrm>
          <a:prstGeom prst="rect">
            <a:avLst/>
          </a:prstGeom>
          <a:noFill/>
        </p:spPr>
        <p:txBody>
          <a:bodyPr wrap="square" rtlCol="0">
            <a:spAutoFit/>
          </a:bodyPr>
          <a:lstStyle/>
          <a:p>
            <a:pPr marL="285750" lvl="0" indent="-285750">
              <a:buFont typeface="Arial" panose="020B0604020202020204" pitchFamily="34" charset="0"/>
              <a:buChar char="•"/>
            </a:pPr>
            <a:r>
              <a:rPr lang="en-US" sz="1400" dirty="0" smtClean="0"/>
              <a:t>CIB/FBI</a:t>
            </a:r>
            <a:endParaRPr lang="en-US" sz="1400" dirty="0"/>
          </a:p>
          <a:p>
            <a:pPr marL="742950" lvl="1" indent="-285750">
              <a:buFont typeface="Arial" panose="020B0604020202020204" pitchFamily="34" charset="0"/>
              <a:buChar char="•"/>
            </a:pPr>
            <a:r>
              <a:rPr lang="en-US" sz="1400" u="sng" dirty="0"/>
              <a:t> 	</a:t>
            </a:r>
            <a:r>
              <a:rPr lang="en-US" sz="1400" dirty="0" smtClean="0"/>
              <a:t>Name </a:t>
            </a:r>
            <a:r>
              <a:rPr lang="en-US" sz="1400" dirty="0"/>
              <a:t>(correct Spelling)</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Date (not more than 6 months) </a:t>
            </a:r>
            <a:r>
              <a:rPr lang="en-US" sz="1400" u="sng" dirty="0"/>
              <a:t> 	</a:t>
            </a:r>
            <a:endParaRPr lang="en-US" sz="2800" dirty="0"/>
          </a:p>
          <a:p>
            <a:pPr marL="742950" lvl="1" indent="-285750">
              <a:buFont typeface="Arial" panose="020B0604020202020204" pitchFamily="34" charset="0"/>
              <a:buChar char="•"/>
            </a:pPr>
            <a:r>
              <a:rPr lang="en-US" sz="1400" u="sng" dirty="0"/>
              <a:t> 	</a:t>
            </a:r>
            <a:r>
              <a:rPr lang="en-US" sz="1400" dirty="0"/>
              <a:t>Any criminal record disclosed must be cleared by </a:t>
            </a:r>
            <a:r>
              <a:rPr lang="en-US" sz="1400" dirty="0" smtClean="0"/>
              <a:t>	the </a:t>
            </a:r>
            <a:r>
              <a:rPr lang="en-US" sz="1400" dirty="0"/>
              <a:t>DEPT. Of </a:t>
            </a:r>
            <a:r>
              <a:rPr lang="en-US" sz="1400" dirty="0" smtClean="0"/>
              <a:t>ED.</a:t>
            </a:r>
          </a:p>
          <a:p>
            <a:pPr marL="742950" lvl="1" indent="-285750">
              <a:buFont typeface="Arial" panose="020B0604020202020204" pitchFamily="34" charset="0"/>
              <a:buChar char="•"/>
            </a:pPr>
            <a:r>
              <a:rPr lang="en-US" sz="1400" dirty="0" smtClean="0"/>
              <a:t> </a:t>
            </a:r>
            <a:r>
              <a:rPr lang="en-US" sz="1400" u="sng" dirty="0" smtClean="0"/>
              <a:t> </a:t>
            </a:r>
            <a:r>
              <a:rPr lang="en-US" sz="1400" u="sng" dirty="0"/>
              <a:t>	</a:t>
            </a:r>
            <a:r>
              <a:rPr lang="en-US" sz="1400" dirty="0" smtClean="0"/>
              <a:t>(</a:t>
            </a:r>
            <a:r>
              <a:rPr lang="en-US" sz="1400" dirty="0"/>
              <a:t>Before the test can be administered.)</a:t>
            </a:r>
            <a:endParaRPr lang="en-US" sz="2800" dirty="0"/>
          </a:p>
          <a:p>
            <a:pPr marL="285750" lvl="0" indent="-285750">
              <a:buFont typeface="Arial" panose="020B0604020202020204" pitchFamily="34" charset="0"/>
              <a:buChar char="•"/>
            </a:pPr>
            <a:r>
              <a:rPr lang="en-US" sz="1400" dirty="0"/>
              <a:t>First/CPR</a:t>
            </a:r>
          </a:p>
          <a:p>
            <a:pPr marL="742950" lvl="1" indent="-285750">
              <a:buFont typeface="Arial" panose="020B0604020202020204" pitchFamily="34" charset="0"/>
              <a:buChar char="•"/>
            </a:pPr>
            <a:r>
              <a:rPr lang="en-US" sz="1400" u="sng" dirty="0"/>
              <a:t> 	</a:t>
            </a:r>
            <a:r>
              <a:rPr lang="en-US" sz="1400" dirty="0"/>
              <a:t>Name (correct spelling)</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Date must be valid</a:t>
            </a:r>
            <a:r>
              <a:rPr lang="en-US" sz="1400" u="sng" dirty="0"/>
              <a:t> 	</a:t>
            </a:r>
            <a:endParaRPr lang="en-US" sz="2800" dirty="0"/>
          </a:p>
          <a:p>
            <a:pPr marL="285750" lvl="0" indent="-285750">
              <a:buFont typeface="Arial" panose="020B0604020202020204" pitchFamily="34" charset="0"/>
              <a:buChar char="•"/>
            </a:pPr>
            <a:r>
              <a:rPr lang="en-US" sz="1400" dirty="0"/>
              <a:t>Copy of CDL Licenses</a:t>
            </a:r>
          </a:p>
          <a:p>
            <a:pPr marL="742950" lvl="1" indent="-285750">
              <a:buFont typeface="Arial" panose="020B0604020202020204" pitchFamily="34" charset="0"/>
              <a:buChar char="•"/>
            </a:pPr>
            <a:r>
              <a:rPr lang="en-US" sz="1400" u="sng" dirty="0"/>
              <a:t> 	</a:t>
            </a:r>
            <a:r>
              <a:rPr lang="en-US" sz="1400" dirty="0"/>
              <a:t>Name (correct spelling)</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Date (must be valid)</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Class (B or Better)</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Endorsements (P &amp; S) </a:t>
            </a:r>
            <a:r>
              <a:rPr lang="en-US" sz="1400" u="sng" dirty="0"/>
              <a:t> 	</a:t>
            </a:r>
            <a:r>
              <a:rPr lang="en-US" sz="1400" u="sng" dirty="0" smtClean="0"/>
              <a:t>	</a:t>
            </a:r>
            <a:endParaRPr lang="en-US" sz="2800" dirty="0"/>
          </a:p>
          <a:p>
            <a:pPr marL="285750" lvl="0" indent="-285750">
              <a:buFont typeface="Arial" panose="020B0604020202020204" pitchFamily="34" charset="0"/>
              <a:buChar char="•"/>
            </a:pPr>
            <a:r>
              <a:rPr lang="en-US" sz="1400" dirty="0"/>
              <a:t>Certificate of completion of online certification</a:t>
            </a:r>
          </a:p>
          <a:p>
            <a:pPr marL="742950" lvl="1" indent="-285750">
              <a:buFont typeface="Arial" panose="020B0604020202020204" pitchFamily="34" charset="0"/>
              <a:buChar char="•"/>
            </a:pPr>
            <a:r>
              <a:rPr lang="en-US" sz="1400" u="sng" dirty="0"/>
              <a:t> 	</a:t>
            </a:r>
            <a:r>
              <a:rPr lang="en-US" sz="1400" dirty="0"/>
              <a:t>Name (correct spelling)</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Correct date (not more than 6 months)</a:t>
            </a:r>
            <a:r>
              <a:rPr lang="en-US" sz="1400" u="sng" dirty="0"/>
              <a:t> 	</a:t>
            </a:r>
            <a:endParaRPr lang="en-US" sz="2800" dirty="0"/>
          </a:p>
          <a:p>
            <a:pPr marL="285750" lvl="0" indent="-285750">
              <a:buFont typeface="Arial" panose="020B0604020202020204" pitchFamily="34" charset="0"/>
              <a:buChar char="•"/>
            </a:pPr>
            <a:r>
              <a:rPr lang="en-US" sz="1400" dirty="0"/>
              <a:t>Forms verifying all required training time (Class </a:t>
            </a:r>
            <a:r>
              <a:rPr lang="en-US" sz="1400" dirty="0" smtClean="0"/>
              <a:t>room/Behind </a:t>
            </a:r>
            <a:r>
              <a:rPr lang="en-US" sz="1400" dirty="0"/>
              <a:t>the wheel)</a:t>
            </a:r>
          </a:p>
          <a:p>
            <a:pPr marL="742950" lvl="1" indent="-285750">
              <a:buFont typeface="Arial" panose="020B0604020202020204" pitchFamily="34" charset="0"/>
              <a:buChar char="•"/>
            </a:pPr>
            <a:r>
              <a:rPr lang="en-US" sz="1400" u="sng" dirty="0"/>
              <a:t> 	</a:t>
            </a:r>
            <a:r>
              <a:rPr lang="en-US" sz="1400" dirty="0"/>
              <a:t>Name (spelled correctly)</a:t>
            </a:r>
            <a:r>
              <a:rPr lang="en-US" sz="1400" u="sng" dirty="0"/>
              <a:t> 	</a:t>
            </a:r>
            <a:r>
              <a:rPr lang="en-US" sz="1400" u="sng" dirty="0" smtClean="0"/>
              <a:t>	</a:t>
            </a:r>
            <a:endParaRPr lang="en-US" sz="2800" dirty="0"/>
          </a:p>
          <a:p>
            <a:pPr marL="742950" lvl="1" indent="-285750">
              <a:buFont typeface="Arial" panose="020B0604020202020204" pitchFamily="34" charset="0"/>
              <a:buChar char="•"/>
            </a:pPr>
            <a:r>
              <a:rPr lang="en-US" sz="1400" u="sng" dirty="0"/>
              <a:t> 	</a:t>
            </a:r>
            <a:r>
              <a:rPr lang="en-US" sz="1400" dirty="0"/>
              <a:t>Initials and signature (Applicant &amp; Trainer)</a:t>
            </a:r>
            <a:r>
              <a:rPr lang="en-US" sz="1400" u="sng" dirty="0"/>
              <a:t> 	</a:t>
            </a:r>
            <a:endParaRPr lang="en-US" sz="2800" dirty="0"/>
          </a:p>
          <a:p>
            <a:pPr marL="285750" lvl="0" indent="-285750">
              <a:buFont typeface="Arial" panose="020B0604020202020204" pitchFamily="34" charset="0"/>
              <a:buChar char="•"/>
            </a:pPr>
            <a:r>
              <a:rPr lang="en-US" sz="1400" dirty="0"/>
              <a:t>Certification Form (yellow</a:t>
            </a:r>
            <a:r>
              <a:rPr lang="en-US" dirty="0"/>
              <a:t>)</a:t>
            </a:r>
          </a:p>
          <a:p>
            <a:pPr marL="742950" lvl="1" indent="-285750">
              <a:buFont typeface="Arial" panose="020B0604020202020204" pitchFamily="34" charset="0"/>
              <a:buChar char="•"/>
            </a:pPr>
            <a:r>
              <a:rPr lang="en-US" sz="1400" u="sng" dirty="0"/>
              <a:t> 	</a:t>
            </a:r>
            <a:r>
              <a:rPr lang="en-US" sz="1400" dirty="0"/>
              <a:t>Required signatures</a:t>
            </a:r>
            <a:r>
              <a:rPr lang="en-US" sz="1400" u="sng" dirty="0"/>
              <a:t>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746" y="5850294"/>
            <a:ext cx="1180818" cy="817490"/>
          </a:xfrm>
          <a:prstGeom prst="rect">
            <a:avLst/>
          </a:prstGeom>
        </p:spPr>
      </p:pic>
    </p:spTree>
    <p:extLst>
      <p:ext uri="{BB962C8B-B14F-4D97-AF65-F5344CB8AC3E}">
        <p14:creationId xmlns:p14="http://schemas.microsoft.com/office/powerpoint/2010/main" val="1881324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algn="ctr"/>
            <a:r>
              <a:rPr lang="en-US" dirty="0">
                <a:latin typeface="+mn-lt"/>
                <a:ea typeface="+mn-ea"/>
                <a:cs typeface="+mn-cs"/>
              </a:rPr>
              <a:t>Documentation We Do NOT Need</a:t>
            </a:r>
          </a:p>
        </p:txBody>
      </p:sp>
      <p:sp>
        <p:nvSpPr>
          <p:cNvPr id="3" name="TextBox 2"/>
          <p:cNvSpPr txBox="1"/>
          <p:nvPr/>
        </p:nvSpPr>
        <p:spPr>
          <a:xfrm>
            <a:off x="724934" y="2004544"/>
            <a:ext cx="10487608"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High school </a:t>
            </a:r>
            <a:r>
              <a:rPr lang="en-US" sz="2400" dirty="0"/>
              <a:t>d</a:t>
            </a:r>
            <a:r>
              <a:rPr lang="en-US" sz="2400" dirty="0" smtClean="0"/>
              <a:t>iploma or transcripts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Letter of explanation of criminal background disclosure – this is sent to Sherry Sadler’s office, WVDE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Certificates of each online module – we need only the certification test certificate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Form 7 and Bus </a:t>
            </a:r>
            <a:r>
              <a:rPr lang="en-US" sz="2400" dirty="0"/>
              <a:t>Driver </a:t>
            </a:r>
            <a:r>
              <a:rPr lang="en-US" sz="2400" dirty="0" smtClean="0"/>
              <a:t>Application – these are sent to Sherry Sadler, WVDE</a:t>
            </a:r>
          </a:p>
        </p:txBody>
      </p:sp>
    </p:spTree>
    <p:extLst>
      <p:ext uri="{BB962C8B-B14F-4D97-AF65-F5344CB8AC3E}">
        <p14:creationId xmlns:p14="http://schemas.microsoft.com/office/powerpoint/2010/main" val="268528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68BA"/>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65863658"/>
              </p:ext>
            </p:extLst>
          </p:nvPr>
        </p:nvGraphicFramePr>
        <p:xfrm>
          <a:off x="6243145" y="217796"/>
          <a:ext cx="4871293" cy="6433073"/>
        </p:xfrm>
        <a:graphic>
          <a:graphicData uri="http://schemas.openxmlformats.org/presentationml/2006/ole">
            <mc:AlternateContent xmlns:mc="http://schemas.openxmlformats.org/markup-compatibility/2006">
              <mc:Choice xmlns:v="urn:schemas-microsoft-com:vml" Requires="v">
                <p:oleObj spid="_x0000_s5280" name="Document" r:id="rId5" imgW="6872357" imgH="8311795" progId="Word.Document.12">
                  <p:embed/>
                </p:oleObj>
              </mc:Choice>
              <mc:Fallback>
                <p:oleObj name="Document" r:id="rId5" imgW="6872357" imgH="8311795" progId="Word.Document.12">
                  <p:embed/>
                  <p:pic>
                    <p:nvPicPr>
                      <p:cNvPr id="0" name=""/>
                      <p:cNvPicPr/>
                      <p:nvPr/>
                    </p:nvPicPr>
                    <p:blipFill>
                      <a:blip r:embed="rId6"/>
                      <a:stretch>
                        <a:fillRect/>
                      </a:stretch>
                    </p:blipFill>
                    <p:spPr>
                      <a:xfrm>
                        <a:off x="6243145" y="217796"/>
                        <a:ext cx="4871293" cy="6433073"/>
                      </a:xfrm>
                      <a:prstGeom prst="rect">
                        <a:avLst/>
                      </a:prstGeom>
                      <a:solidFill>
                        <a:schemeClr val="bg1"/>
                      </a:solidFill>
                      <a:ln>
                        <a:solidFill>
                          <a:schemeClr val="accent5">
                            <a:lumMod val="50000"/>
                          </a:schemeClr>
                        </a:solidFill>
                      </a:ln>
                    </p:spPr>
                  </p:pic>
                </p:oleObj>
              </mc:Fallback>
            </mc:AlternateContent>
          </a:graphicData>
        </a:graphic>
      </p:graphicFrame>
      <p:sp>
        <p:nvSpPr>
          <p:cNvPr id="5" name="Rectangle 4"/>
          <p:cNvSpPr/>
          <p:nvPr/>
        </p:nvSpPr>
        <p:spPr>
          <a:xfrm>
            <a:off x="480766" y="1790736"/>
            <a:ext cx="5016469" cy="4355423"/>
          </a:xfrm>
          <a:prstGeom prst="rect">
            <a:avLst/>
          </a:prstGeom>
        </p:spPr>
        <p:txBody>
          <a:bodyPr wrap="square">
            <a:spAutoFit/>
          </a:bodyPr>
          <a:lstStyle/>
          <a:p>
            <a:pPr marL="228600" marR="0">
              <a:lnSpc>
                <a:spcPct val="107000"/>
              </a:lnSpc>
              <a:spcBef>
                <a:spcPts val="0"/>
              </a:spcBef>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Once all documentation is sent to our office and reviewed,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we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forward to state bus inspector for final review.  If no issues need to be clarified, the inspector will approve scheduling of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examination by our office.  </a:t>
            </a:r>
            <a:b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We will contact next examiner in the rotation list, and provide the trainer with contact information.</a:t>
            </a:r>
          </a:p>
          <a:p>
            <a:pPr marL="228600" marR="0">
              <a:lnSpc>
                <a:spcPct val="107000"/>
              </a:lnSpc>
              <a:spcBef>
                <a:spcPts val="0"/>
              </a:spcBef>
              <a:spcAft>
                <a:spcPts val="800"/>
              </a:spcAft>
            </a:pPr>
            <a:endPar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If failure occurs, recommended training will be provided, and a retest date will be scheduled with same examiner.</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1279603" y="6232650"/>
            <a:ext cx="832926" cy="576641"/>
          </a:xfrm>
          <a:prstGeom prst="rect">
            <a:avLst/>
          </a:prstGeom>
        </p:spPr>
      </p:pic>
      <p:sp>
        <p:nvSpPr>
          <p:cNvPr id="7" name="Title 6"/>
          <p:cNvSpPr>
            <a:spLocks noGrp="1"/>
          </p:cNvSpPr>
          <p:nvPr>
            <p:ph type="title"/>
          </p:nvPr>
        </p:nvSpPr>
        <p:spPr>
          <a:xfrm>
            <a:off x="643812" y="217797"/>
            <a:ext cx="5318450" cy="1340415"/>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lgn="ctr"/>
            <a:r>
              <a:rPr lang="en-US" sz="3200" dirty="0"/>
              <a:t>Certification for Examination Form: final steps in certification process</a:t>
            </a:r>
          </a:p>
        </p:txBody>
      </p:sp>
    </p:spTree>
    <p:extLst>
      <p:ext uri="{BB962C8B-B14F-4D97-AF65-F5344CB8AC3E}">
        <p14:creationId xmlns:p14="http://schemas.microsoft.com/office/powerpoint/2010/main" val="3661260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1166"/>
          </a:xfrm>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a:normAutofit/>
          </a:bodyPr>
          <a:lstStyle/>
          <a:p>
            <a:pPr lvl="1" algn="ctr" rtl="0">
              <a:lnSpc>
                <a:spcPct val="90000"/>
              </a:lnSpc>
              <a:spcBef>
                <a:spcPct val="0"/>
              </a:spcBef>
            </a:pPr>
            <a:r>
              <a:rPr lang="en-US" sz="3600" dirty="0" smtClean="0"/>
              <a:t>                 </a:t>
            </a:r>
            <a:r>
              <a:rPr lang="en-US" sz="3600" dirty="0" smtClean="0">
                <a:solidFill>
                  <a:schemeClr val="accent1">
                    <a:lumMod val="50000"/>
                  </a:schemeClr>
                </a:solidFill>
              </a:rPr>
              <a:t>WVDE –  Office of School Facilities</a:t>
            </a:r>
            <a:br>
              <a:rPr lang="en-US" sz="3600" dirty="0" smtClean="0">
                <a:solidFill>
                  <a:schemeClr val="accent1">
                    <a:lumMod val="50000"/>
                  </a:schemeClr>
                </a:solidFill>
              </a:rPr>
            </a:br>
            <a:r>
              <a:rPr lang="en-US" sz="3600" dirty="0" smtClean="0">
                <a:solidFill>
                  <a:schemeClr val="accent1">
                    <a:lumMod val="50000"/>
                  </a:schemeClr>
                </a:solidFill>
              </a:rPr>
              <a:t>                  &amp; Transportation</a:t>
            </a:r>
            <a:endParaRPr lang="en-US" dirty="0">
              <a:solidFill>
                <a:schemeClr val="accent1">
                  <a:lumMod val="50000"/>
                </a:schemeClr>
              </a:solidFill>
            </a:endParaRPr>
          </a:p>
        </p:txBody>
      </p:sp>
      <p:sp>
        <p:nvSpPr>
          <p:cNvPr id="3" name="Content Placeholder 2"/>
          <p:cNvSpPr>
            <a:spLocks noGrp="1"/>
          </p:cNvSpPr>
          <p:nvPr>
            <p:ph idx="1"/>
          </p:nvPr>
        </p:nvSpPr>
        <p:spPr>
          <a:xfrm>
            <a:off x="838200" y="1669713"/>
            <a:ext cx="10515600" cy="5188287"/>
          </a:xfrm>
        </p:spPr>
        <p:txBody>
          <a:bodyPr>
            <a:normAutofit fontScale="55000" lnSpcReduction="20000"/>
          </a:bodyPr>
          <a:lstStyle/>
          <a:p>
            <a:r>
              <a:rPr lang="en-US" sz="4400" b="1" i="1" dirty="0">
                <a:solidFill>
                  <a:schemeClr val="tx1"/>
                </a:solidFill>
              </a:rPr>
              <a:t>Tommy Young</a:t>
            </a:r>
            <a:r>
              <a:rPr lang="en-US" sz="4400" dirty="0">
                <a:solidFill>
                  <a:schemeClr val="tx1"/>
                </a:solidFill>
              </a:rPr>
              <a:t>, Executive </a:t>
            </a:r>
            <a:r>
              <a:rPr lang="en-US" sz="4400" dirty="0" smtClean="0">
                <a:solidFill>
                  <a:schemeClr val="tx1"/>
                </a:solidFill>
              </a:rPr>
              <a:t>Director</a:t>
            </a:r>
          </a:p>
          <a:p>
            <a:r>
              <a:rPr lang="en-US" sz="4400" b="1" i="1" dirty="0" smtClean="0">
                <a:solidFill>
                  <a:schemeClr val="tx1"/>
                </a:solidFill>
              </a:rPr>
              <a:t>Sherry Sadler</a:t>
            </a:r>
            <a:r>
              <a:rPr lang="en-US" sz="4400" dirty="0" smtClean="0">
                <a:solidFill>
                  <a:schemeClr val="tx1"/>
                </a:solidFill>
              </a:rPr>
              <a:t>, Program Assistant</a:t>
            </a:r>
          </a:p>
          <a:p>
            <a:r>
              <a:rPr lang="en-US" sz="4400" b="1" i="1" dirty="0" smtClean="0">
                <a:solidFill>
                  <a:schemeClr val="tx1"/>
                </a:solidFill>
              </a:rPr>
              <a:t>Victor Gabriel</a:t>
            </a:r>
            <a:r>
              <a:rPr lang="en-US" sz="4400" dirty="0" smtClean="0">
                <a:solidFill>
                  <a:schemeClr val="tx1"/>
                </a:solidFill>
              </a:rPr>
              <a:t>, WV School Bus Operator Training and Testing Coordinator</a:t>
            </a:r>
          </a:p>
          <a:p>
            <a:endParaRPr lang="en-US" sz="4400" dirty="0" smtClean="0">
              <a:solidFill>
                <a:schemeClr val="tx1"/>
              </a:solidFill>
            </a:endParaRPr>
          </a:p>
          <a:p>
            <a:r>
              <a:rPr lang="en-US" sz="4400" dirty="0" smtClean="0">
                <a:solidFill>
                  <a:schemeClr val="tx1"/>
                </a:solidFill>
              </a:rPr>
              <a:t>School Bus Inspectors</a:t>
            </a:r>
          </a:p>
          <a:p>
            <a:pPr lvl="1"/>
            <a:r>
              <a:rPr lang="en-US" sz="3300" b="1" i="1" dirty="0" smtClean="0">
                <a:solidFill>
                  <a:schemeClr val="tx1"/>
                </a:solidFill>
              </a:rPr>
              <a:t>Dave Baber</a:t>
            </a:r>
          </a:p>
          <a:p>
            <a:pPr lvl="1"/>
            <a:r>
              <a:rPr lang="en-US" sz="3300" b="1" i="1" dirty="0" smtClean="0">
                <a:solidFill>
                  <a:schemeClr val="tx1"/>
                </a:solidFill>
              </a:rPr>
              <a:t>Ray Dickens</a:t>
            </a:r>
          </a:p>
          <a:p>
            <a:pPr lvl="1"/>
            <a:r>
              <a:rPr lang="en-US" sz="3300" b="1" i="1" dirty="0" smtClean="0">
                <a:solidFill>
                  <a:schemeClr val="tx1"/>
                </a:solidFill>
              </a:rPr>
              <a:t>Dave Moore</a:t>
            </a:r>
          </a:p>
          <a:p>
            <a:pPr lvl="1"/>
            <a:r>
              <a:rPr lang="en-US" sz="3300" b="1" i="1" dirty="0" smtClean="0">
                <a:solidFill>
                  <a:schemeClr val="tx1"/>
                </a:solidFill>
              </a:rPr>
              <a:t>Wesley Stone</a:t>
            </a:r>
          </a:p>
          <a:p>
            <a:pPr lvl="1"/>
            <a:r>
              <a:rPr lang="en-US" sz="3300" b="1" i="1" dirty="0" smtClean="0">
                <a:solidFill>
                  <a:schemeClr val="tx1"/>
                </a:solidFill>
              </a:rPr>
              <a:t>Darrin Younker</a:t>
            </a:r>
          </a:p>
          <a:p>
            <a:pPr lvl="1"/>
            <a:endParaRPr lang="en-US" sz="3300" b="1" i="1" dirty="0" smtClean="0">
              <a:solidFill>
                <a:schemeClr val="tx1"/>
              </a:solidFill>
            </a:endParaRPr>
          </a:p>
          <a:p>
            <a:r>
              <a:rPr lang="en-US" sz="4400" dirty="0" smtClean="0">
                <a:solidFill>
                  <a:schemeClr val="tx1"/>
                </a:solidFill>
              </a:rPr>
              <a:t>Southern </a:t>
            </a:r>
            <a:r>
              <a:rPr lang="en-US" sz="4400" dirty="0">
                <a:solidFill>
                  <a:schemeClr val="tx1"/>
                </a:solidFill>
              </a:rPr>
              <a:t>Educational Services </a:t>
            </a:r>
            <a:r>
              <a:rPr lang="en-US" sz="4400" dirty="0" smtClean="0">
                <a:solidFill>
                  <a:schemeClr val="tx1"/>
                </a:solidFill>
              </a:rPr>
              <a:t>Cooperative</a:t>
            </a:r>
          </a:p>
          <a:p>
            <a:pPr lvl="1"/>
            <a:r>
              <a:rPr lang="en-US" sz="3300" b="1" i="1" dirty="0" smtClean="0">
                <a:solidFill>
                  <a:schemeClr val="tx1"/>
                </a:solidFill>
              </a:rPr>
              <a:t>Paula Hamilton</a:t>
            </a:r>
          </a:p>
          <a:p>
            <a:pPr lvl="1"/>
            <a:r>
              <a:rPr lang="en-US" sz="3300" b="1" i="1" dirty="0" smtClean="0">
                <a:solidFill>
                  <a:schemeClr val="tx1"/>
                </a:solidFill>
              </a:rPr>
              <a:t>Charles Phillips</a:t>
            </a:r>
          </a:p>
          <a:p>
            <a:pPr marL="0" lvl="1" indent="0">
              <a:buNone/>
            </a:pPr>
            <a:r>
              <a:rPr lang="en-US" dirty="0"/>
              <a:t/>
            </a:r>
            <a:br>
              <a:rPr lang="en-US" dirty="0"/>
            </a:b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057" y="4637277"/>
            <a:ext cx="2198743" cy="1522207"/>
          </a:xfrm>
          <a:prstGeom prst="rect">
            <a:avLst/>
          </a:prstGeom>
        </p:spPr>
      </p:pic>
      <p:pic>
        <p:nvPicPr>
          <p:cNvPr id="5" name="image1.png"/>
          <p:cNvPicPr/>
          <p:nvPr/>
        </p:nvPicPr>
        <p:blipFill>
          <a:blip r:embed="rId4" cstate="print"/>
          <a:stretch>
            <a:fillRect/>
          </a:stretch>
        </p:blipFill>
        <p:spPr>
          <a:xfrm>
            <a:off x="1053352" y="420169"/>
            <a:ext cx="2143760" cy="510540"/>
          </a:xfrm>
          <a:prstGeom prst="rect">
            <a:avLst/>
          </a:prstGeom>
        </p:spPr>
      </p:pic>
    </p:spTree>
    <p:extLst>
      <p:ext uri="{BB962C8B-B14F-4D97-AF65-F5344CB8AC3E}">
        <p14:creationId xmlns:p14="http://schemas.microsoft.com/office/powerpoint/2010/main" val="2162920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1298"/>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pPr algn="ctr"/>
            <a:r>
              <a:rPr lang="en-US" dirty="0" smtClean="0"/>
              <a:t>SESC’s FY19 Statistics</a:t>
            </a:r>
            <a:endParaRPr lang="en-US" dirty="0"/>
          </a:p>
        </p:txBody>
      </p:sp>
      <p:sp>
        <p:nvSpPr>
          <p:cNvPr id="3" name="TextBox 2"/>
          <p:cNvSpPr txBox="1"/>
          <p:nvPr/>
        </p:nvSpPr>
        <p:spPr>
          <a:xfrm>
            <a:off x="838200" y="2265835"/>
            <a:ext cx="5078562" cy="28623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US" dirty="0" smtClean="0"/>
          </a:p>
          <a:p>
            <a:pPr algn="ctr"/>
            <a:r>
              <a:rPr lang="en-US" sz="3600" dirty="0" smtClean="0">
                <a:solidFill>
                  <a:schemeClr val="accent1">
                    <a:lumMod val="50000"/>
                  </a:schemeClr>
                </a:solidFill>
              </a:rPr>
              <a:t>Trainees Enrolled:  427</a:t>
            </a:r>
          </a:p>
          <a:p>
            <a:pPr algn="ctr"/>
            <a:r>
              <a:rPr lang="en-US" sz="3600" dirty="0" smtClean="0">
                <a:solidFill>
                  <a:schemeClr val="accent1">
                    <a:lumMod val="50000"/>
                  </a:schemeClr>
                </a:solidFill>
              </a:rPr>
              <a:t>Certified Drivers:  181</a:t>
            </a:r>
          </a:p>
          <a:p>
            <a:pPr algn="ctr"/>
            <a:r>
              <a:rPr lang="en-US" sz="3600" dirty="0">
                <a:solidFill>
                  <a:schemeClr val="accent1">
                    <a:lumMod val="50000"/>
                  </a:schemeClr>
                </a:solidFill>
              </a:rPr>
              <a:t>Trainees Dropped:  </a:t>
            </a:r>
            <a:r>
              <a:rPr lang="en-US" sz="3600" dirty="0" smtClean="0">
                <a:solidFill>
                  <a:schemeClr val="accent1">
                    <a:lumMod val="50000"/>
                  </a:schemeClr>
                </a:solidFill>
              </a:rPr>
              <a:t>172</a:t>
            </a:r>
          </a:p>
          <a:p>
            <a:pPr algn="ctr"/>
            <a:r>
              <a:rPr lang="en-US" sz="3600" dirty="0" smtClean="0">
                <a:solidFill>
                  <a:schemeClr val="accent1">
                    <a:lumMod val="50000"/>
                  </a:schemeClr>
                </a:solidFill>
              </a:rPr>
              <a:t>Average Training Days:  60</a:t>
            </a:r>
          </a:p>
          <a:p>
            <a:endParaRPr lang="en-US" dirty="0"/>
          </a:p>
        </p:txBody>
      </p:sp>
      <p:graphicFrame>
        <p:nvGraphicFramePr>
          <p:cNvPr id="277" name="Table 276"/>
          <p:cNvGraphicFramePr>
            <a:graphicFrameLocks noGrp="1"/>
          </p:cNvGraphicFramePr>
          <p:nvPr>
            <p:extLst>
              <p:ext uri="{D42A27DB-BD31-4B8C-83A1-F6EECF244321}">
                <p14:modId xmlns:p14="http://schemas.microsoft.com/office/powerpoint/2010/main" val="3662626030"/>
              </p:ext>
            </p:extLst>
          </p:nvPr>
        </p:nvGraphicFramePr>
        <p:xfrm>
          <a:off x="6222744" y="1882380"/>
          <a:ext cx="4689987" cy="4074221"/>
        </p:xfrm>
        <a:graphic>
          <a:graphicData uri="http://schemas.openxmlformats.org/drawingml/2006/table">
            <a:tbl>
              <a:tblPr firstRow="1" firstCol="1" bandRow="1">
                <a:effectLst>
                  <a:innerShdw blurRad="63500" dist="50800" dir="18900000">
                    <a:prstClr val="black">
                      <a:alpha val="50000"/>
                    </a:prstClr>
                  </a:innerShdw>
                </a:effectLst>
              </a:tblPr>
              <a:tblGrid>
                <a:gridCol w="797488">
                  <a:extLst>
                    <a:ext uri="{9D8B030D-6E8A-4147-A177-3AD203B41FA5}">
                      <a16:colId xmlns:a16="http://schemas.microsoft.com/office/drawing/2014/main" val="2424221196"/>
                    </a:ext>
                  </a:extLst>
                </a:gridCol>
                <a:gridCol w="957570">
                  <a:extLst>
                    <a:ext uri="{9D8B030D-6E8A-4147-A177-3AD203B41FA5}">
                      <a16:colId xmlns:a16="http://schemas.microsoft.com/office/drawing/2014/main" val="1804224300"/>
                    </a:ext>
                  </a:extLst>
                </a:gridCol>
                <a:gridCol w="1490663">
                  <a:extLst>
                    <a:ext uri="{9D8B030D-6E8A-4147-A177-3AD203B41FA5}">
                      <a16:colId xmlns:a16="http://schemas.microsoft.com/office/drawing/2014/main" val="489476269"/>
                    </a:ext>
                  </a:extLst>
                </a:gridCol>
                <a:gridCol w="1444266">
                  <a:extLst>
                    <a:ext uri="{9D8B030D-6E8A-4147-A177-3AD203B41FA5}">
                      <a16:colId xmlns:a16="http://schemas.microsoft.com/office/drawing/2014/main" val="406126134"/>
                    </a:ext>
                  </a:extLst>
                </a:gridCol>
              </a:tblGrid>
              <a:tr h="329878">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FY</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Enrolled</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Certified</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23653571"/>
                  </a:ext>
                </a:extLst>
              </a:tr>
              <a:tr h="368287">
                <a:tc rowSpan="7">
                  <a:txBody>
                    <a:bodyPr/>
                    <a:lstStyle/>
                    <a:p>
                      <a:pPr marL="0" marR="0" algn="ctr">
                        <a:lnSpc>
                          <a:spcPct val="107000"/>
                        </a:lnSpc>
                        <a:spcBef>
                          <a:spcPts val="0"/>
                        </a:spcBef>
                        <a:spcAft>
                          <a:spcPts val="0"/>
                        </a:spcAft>
                      </a:pPr>
                      <a:r>
                        <a:rPr lang="en-US" sz="2000" i="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RESA 4</a:t>
                      </a:r>
                      <a:endParaRPr lang="en-US" sz="2400" i="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287937374"/>
                  </a:ext>
                </a:extLst>
              </a:tr>
              <a:tr h="368287">
                <a:tc vMerge="1">
                  <a:txBody>
                    <a:bodyPr/>
                    <a:lstStyle/>
                    <a:p>
                      <a:endParaRPr lang="en-US"/>
                    </a:p>
                  </a:txBody>
                  <a:tcPr/>
                </a:tc>
                <a:tc>
                  <a:txBody>
                    <a:bodyPr/>
                    <a:lstStyle/>
                    <a:p>
                      <a:pPr marL="0" marR="0" algn="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24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41615194"/>
                  </a:ext>
                </a:extLst>
              </a:tr>
              <a:tr h="368287">
                <a:tc vMerge="1">
                  <a:txBody>
                    <a:bodyPr/>
                    <a:lstStyle/>
                    <a:p>
                      <a:endParaRPr lang="en-US"/>
                    </a:p>
                  </a:txBody>
                  <a:tcPr/>
                </a:tc>
                <a:tc>
                  <a:txBody>
                    <a:bodyPr/>
                    <a:lstStyle/>
                    <a:p>
                      <a:pPr marL="0" marR="0" algn="r">
                        <a:lnSpc>
                          <a:spcPct val="107000"/>
                        </a:lnSpc>
                        <a:spcBef>
                          <a:spcPts val="0"/>
                        </a:spcBef>
                        <a:spcAft>
                          <a:spcPts val="0"/>
                        </a:spcAft>
                      </a:pPr>
                      <a:r>
                        <a:rPr lang="en-US" sz="20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24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24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916879738"/>
                  </a:ext>
                </a:extLst>
              </a:tr>
              <a:tr h="368287">
                <a:tc vMerge="1">
                  <a:txBody>
                    <a:bodyPr/>
                    <a:lstStyle/>
                    <a:p>
                      <a:endParaRPr lang="en-US"/>
                    </a:p>
                  </a:txBody>
                  <a:tcPr/>
                </a:tc>
                <a:tc>
                  <a:txBody>
                    <a:bodyPr/>
                    <a:lstStyle/>
                    <a:p>
                      <a:pPr marL="0" marR="0" algn="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395719912"/>
                  </a:ext>
                </a:extLst>
              </a:tr>
              <a:tr h="368287">
                <a:tc vMerge="1">
                  <a:txBody>
                    <a:bodyPr/>
                    <a:lstStyle/>
                    <a:p>
                      <a:endParaRPr lang="en-US"/>
                    </a:p>
                  </a:txBody>
                  <a:tcPr/>
                </a:tc>
                <a:tc>
                  <a:txBody>
                    <a:bodyPr/>
                    <a:lstStyle/>
                    <a:p>
                      <a:pPr marL="0" marR="0" algn="r">
                        <a:lnSpc>
                          <a:spcPct val="107000"/>
                        </a:lnSpc>
                        <a:spcBef>
                          <a:spcPts val="0"/>
                        </a:spcBef>
                        <a:spcAft>
                          <a:spcPts val="0"/>
                        </a:spcAft>
                      </a:pPr>
                      <a:r>
                        <a:rPr lang="en-US" sz="20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2016</a:t>
                      </a:r>
                      <a:endParaRPr lang="en-US" sz="24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553470759"/>
                  </a:ext>
                </a:extLst>
              </a:tr>
              <a:tr h="368287">
                <a:tc vMerge="1">
                  <a:txBody>
                    <a:bodyPr/>
                    <a:lstStyle/>
                    <a:p>
                      <a:endParaRPr lang="en-US"/>
                    </a:p>
                  </a:txBody>
                  <a:tcPr/>
                </a:tc>
                <a:tc>
                  <a:txBody>
                    <a:bodyPr/>
                    <a:lstStyle/>
                    <a:p>
                      <a:pPr marL="0" marR="0" algn="r">
                        <a:lnSpc>
                          <a:spcPct val="107000"/>
                        </a:lnSpc>
                        <a:spcBef>
                          <a:spcPts val="0"/>
                        </a:spcBef>
                        <a:spcAft>
                          <a:spcPts val="0"/>
                        </a:spcAft>
                      </a:pPr>
                      <a:r>
                        <a:rPr lang="en-US" sz="20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24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528565739"/>
                  </a:ext>
                </a:extLst>
              </a:tr>
              <a:tr h="368287">
                <a:tc vMerge="1">
                  <a:txBody>
                    <a:bodyPr/>
                    <a:lstStyle/>
                    <a:p>
                      <a:endParaRPr lang="en-US"/>
                    </a:p>
                  </a:txBody>
                  <a:tcPr/>
                </a:tc>
                <a:tc>
                  <a:txBody>
                    <a:bodyPr/>
                    <a:lstStyle/>
                    <a:p>
                      <a:pPr marL="0" marR="0" algn="r">
                        <a:lnSpc>
                          <a:spcPct val="107000"/>
                        </a:lnSpc>
                        <a:spcBef>
                          <a:spcPts val="0"/>
                        </a:spcBef>
                        <a:spcAft>
                          <a:spcPts val="0"/>
                        </a:spcAft>
                      </a:pPr>
                      <a:r>
                        <a:rPr lang="en-US" sz="20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24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200800248"/>
                  </a:ext>
                </a:extLst>
              </a:tr>
              <a:tr h="368287">
                <a:tc>
                  <a:txBody>
                    <a:bodyPr/>
                    <a:lstStyle/>
                    <a:p>
                      <a:pPr marL="0" marR="0">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489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74403911"/>
                  </a:ext>
                </a:extLst>
              </a:tr>
              <a:tr h="368287">
                <a:tc>
                  <a:txBody>
                    <a:bodyPr/>
                    <a:lstStyle/>
                    <a:p>
                      <a:pPr marL="0" marR="0">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20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509956755"/>
                  </a:ext>
                </a:extLst>
              </a:tr>
              <a:tr h="368287">
                <a:tc>
                  <a:txBody>
                    <a:bodyPr/>
                    <a:lstStyle/>
                    <a:p>
                      <a:pPr marL="0" marR="0" algn="ctr">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SESC</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427</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2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16806297"/>
                  </a:ext>
                </a:extLst>
              </a:tr>
            </a:tbl>
          </a:graphicData>
        </a:graphic>
      </p:graphicFrame>
    </p:spTree>
    <p:extLst>
      <p:ext uri="{BB962C8B-B14F-4D97-AF65-F5344CB8AC3E}">
        <p14:creationId xmlns:p14="http://schemas.microsoft.com/office/powerpoint/2010/main" val="425890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83717" y="365125"/>
            <a:ext cx="6546982" cy="6347340"/>
          </a:xfrm>
          <a:prstGeom prst="rect">
            <a:avLst/>
          </a:prstGeom>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a:xfrm>
            <a:off x="550506" y="365125"/>
            <a:ext cx="3219061" cy="1556981"/>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a:bodyPr>
          <a:lstStyle/>
          <a:p>
            <a:pPr algn="ctr"/>
            <a:r>
              <a:rPr lang="en-US" sz="3600" dirty="0" smtClean="0"/>
              <a:t>Inspectors’</a:t>
            </a:r>
            <a:br>
              <a:rPr lang="en-US" sz="3600" dirty="0" smtClean="0"/>
            </a:br>
            <a:r>
              <a:rPr lang="en-US" sz="3600" dirty="0" smtClean="0"/>
              <a:t>Assignments</a:t>
            </a:r>
            <a:endParaRPr lang="en-US" sz="3600" dirty="0"/>
          </a:p>
        </p:txBody>
      </p:sp>
      <p:sp>
        <p:nvSpPr>
          <p:cNvPr id="19" name="TextBox 18"/>
          <p:cNvSpPr txBox="1"/>
          <p:nvPr/>
        </p:nvSpPr>
        <p:spPr>
          <a:xfrm>
            <a:off x="4662194" y="2371406"/>
            <a:ext cx="1352939" cy="369332"/>
          </a:xfrm>
          <a:prstGeom prst="rect">
            <a:avLst/>
          </a:prstGeom>
          <a:noFill/>
        </p:spPr>
        <p:txBody>
          <a:bodyPr wrap="square" rtlCol="0">
            <a:spAutoFit/>
          </a:bodyPr>
          <a:lstStyle/>
          <a:p>
            <a:r>
              <a:rPr lang="en-US" dirty="0">
                <a:solidFill>
                  <a:schemeClr val="accent1">
                    <a:lumMod val="75000"/>
                  </a:schemeClr>
                </a:solidFill>
              </a:rPr>
              <a:t>Ray</a:t>
            </a:r>
            <a:r>
              <a:rPr lang="en-US" dirty="0" smtClean="0"/>
              <a:t> </a:t>
            </a:r>
            <a:r>
              <a:rPr lang="en-US" dirty="0" smtClean="0">
                <a:solidFill>
                  <a:schemeClr val="accent1">
                    <a:lumMod val="75000"/>
                  </a:schemeClr>
                </a:solidFill>
              </a:rPr>
              <a:t>Dickens</a:t>
            </a:r>
            <a:endParaRPr lang="en-US" dirty="0">
              <a:solidFill>
                <a:schemeClr val="accent1">
                  <a:lumMod val="75000"/>
                </a:schemeClr>
              </a:solidFill>
            </a:endParaRPr>
          </a:p>
        </p:txBody>
      </p:sp>
      <p:sp>
        <p:nvSpPr>
          <p:cNvPr id="20" name="TextBox 19"/>
          <p:cNvSpPr txBox="1"/>
          <p:nvPr/>
        </p:nvSpPr>
        <p:spPr>
          <a:xfrm>
            <a:off x="6879600" y="1539551"/>
            <a:ext cx="1352939" cy="382555"/>
          </a:xfrm>
          <a:prstGeom prst="rect">
            <a:avLst/>
          </a:prstGeom>
          <a:noFill/>
        </p:spPr>
        <p:txBody>
          <a:bodyPr wrap="square" rtlCol="0">
            <a:spAutoFit/>
          </a:bodyPr>
          <a:lstStyle/>
          <a:p>
            <a:r>
              <a:rPr lang="en-US" dirty="0" smtClean="0">
                <a:solidFill>
                  <a:schemeClr val="accent1">
                    <a:lumMod val="75000"/>
                  </a:schemeClr>
                </a:solidFill>
              </a:rPr>
              <a:t>Dave Moore</a:t>
            </a:r>
            <a:endParaRPr lang="en-US" dirty="0">
              <a:solidFill>
                <a:schemeClr val="accent1">
                  <a:lumMod val="75000"/>
                </a:schemeClr>
              </a:solidFill>
            </a:endParaRPr>
          </a:p>
        </p:txBody>
      </p:sp>
      <p:sp>
        <p:nvSpPr>
          <p:cNvPr id="21" name="TextBox 20"/>
          <p:cNvSpPr txBox="1"/>
          <p:nvPr/>
        </p:nvSpPr>
        <p:spPr>
          <a:xfrm>
            <a:off x="8494345" y="1922106"/>
            <a:ext cx="1576874" cy="369332"/>
          </a:xfrm>
          <a:prstGeom prst="rect">
            <a:avLst/>
          </a:prstGeom>
          <a:noFill/>
        </p:spPr>
        <p:txBody>
          <a:bodyPr wrap="square" rtlCol="0">
            <a:spAutoFit/>
          </a:bodyPr>
          <a:lstStyle/>
          <a:p>
            <a:r>
              <a:rPr lang="en-US" dirty="0" smtClean="0">
                <a:solidFill>
                  <a:schemeClr val="accent1">
                    <a:lumMod val="75000"/>
                  </a:schemeClr>
                </a:solidFill>
              </a:rPr>
              <a:t>Darrin</a:t>
            </a:r>
            <a:r>
              <a:rPr lang="en-US" dirty="0" smtClean="0">
                <a:solidFill>
                  <a:schemeClr val="accent2">
                    <a:lumMod val="75000"/>
                  </a:schemeClr>
                </a:solidFill>
              </a:rPr>
              <a:t> </a:t>
            </a:r>
            <a:r>
              <a:rPr lang="en-US" dirty="0" smtClean="0">
                <a:solidFill>
                  <a:schemeClr val="accent1">
                    <a:lumMod val="75000"/>
                  </a:schemeClr>
                </a:solidFill>
              </a:rPr>
              <a:t>Younker</a:t>
            </a:r>
            <a:endParaRPr lang="en-US" dirty="0">
              <a:solidFill>
                <a:schemeClr val="accent1">
                  <a:lumMod val="75000"/>
                </a:schemeClr>
              </a:solidFill>
            </a:endParaRPr>
          </a:p>
        </p:txBody>
      </p:sp>
      <p:sp>
        <p:nvSpPr>
          <p:cNvPr id="17" name="TextBox 16"/>
          <p:cNvSpPr txBox="1"/>
          <p:nvPr/>
        </p:nvSpPr>
        <p:spPr>
          <a:xfrm>
            <a:off x="6352420" y="5947908"/>
            <a:ext cx="1203649" cy="369332"/>
          </a:xfrm>
          <a:prstGeom prst="rect">
            <a:avLst/>
          </a:prstGeom>
          <a:noFill/>
        </p:spPr>
        <p:txBody>
          <a:bodyPr wrap="square" rtlCol="0">
            <a:spAutoFit/>
          </a:bodyPr>
          <a:lstStyle/>
          <a:p>
            <a:r>
              <a:rPr lang="en-US" dirty="0" smtClean="0">
                <a:solidFill>
                  <a:schemeClr val="accent1">
                    <a:lumMod val="75000"/>
                  </a:schemeClr>
                </a:solidFill>
              </a:rPr>
              <a:t>Wes Stone</a:t>
            </a:r>
            <a:endParaRPr lang="en-US" dirty="0">
              <a:solidFill>
                <a:schemeClr val="accent1">
                  <a:lumMod val="75000"/>
                </a:schemeClr>
              </a:solidFill>
            </a:endParaRPr>
          </a:p>
        </p:txBody>
      </p:sp>
      <p:sp>
        <p:nvSpPr>
          <p:cNvPr id="3" name="TextBox 2"/>
          <p:cNvSpPr txBox="1"/>
          <p:nvPr/>
        </p:nvSpPr>
        <p:spPr>
          <a:xfrm>
            <a:off x="7457208" y="4760259"/>
            <a:ext cx="1264023" cy="369332"/>
          </a:xfrm>
          <a:prstGeom prst="rect">
            <a:avLst/>
          </a:prstGeom>
          <a:noFill/>
        </p:spPr>
        <p:txBody>
          <a:bodyPr wrap="square" rtlCol="0">
            <a:spAutoFit/>
          </a:bodyPr>
          <a:lstStyle/>
          <a:p>
            <a:r>
              <a:rPr lang="en-US" dirty="0" smtClean="0">
                <a:solidFill>
                  <a:schemeClr val="accent1">
                    <a:lumMod val="75000"/>
                  </a:schemeClr>
                </a:solidFill>
              </a:rPr>
              <a:t>Dave </a:t>
            </a:r>
            <a:r>
              <a:rPr lang="en-US" dirty="0">
                <a:solidFill>
                  <a:schemeClr val="accent1">
                    <a:lumMod val="75000"/>
                  </a:schemeClr>
                </a:solidFill>
              </a:rPr>
              <a:t>Baber</a:t>
            </a:r>
          </a:p>
        </p:txBody>
      </p:sp>
    </p:spTree>
    <p:extLst>
      <p:ext uri="{BB962C8B-B14F-4D97-AF65-F5344CB8AC3E}">
        <p14:creationId xmlns:p14="http://schemas.microsoft.com/office/powerpoint/2010/main" val="1824359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4452"/>
            <a:ext cx="9144000" cy="943105"/>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a:bodyPr>
          <a:lstStyle/>
          <a:p>
            <a:r>
              <a:rPr lang="en-US" sz="4000" dirty="0" smtClean="0"/>
              <a:t>Important Websites and Contact Numbers</a:t>
            </a:r>
            <a:endParaRPr lang="en-US" sz="4000" dirty="0"/>
          </a:p>
        </p:txBody>
      </p:sp>
      <p:sp>
        <p:nvSpPr>
          <p:cNvPr id="3" name="Subtitle 2"/>
          <p:cNvSpPr>
            <a:spLocks noGrp="1"/>
          </p:cNvSpPr>
          <p:nvPr>
            <p:ph type="subTitle" idx="1"/>
          </p:nvPr>
        </p:nvSpPr>
        <p:spPr>
          <a:xfrm>
            <a:off x="981049" y="2462345"/>
            <a:ext cx="10411629" cy="4075089"/>
          </a:xfrm>
        </p:spPr>
        <p:txBody>
          <a:bodyPr>
            <a:normAutofit/>
          </a:bodyPr>
          <a:lstStyle/>
          <a:p>
            <a:pPr marL="342900" indent="-342900" algn="l">
              <a:spcBef>
                <a:spcPts val="1800"/>
              </a:spcBef>
              <a:buFont typeface="Arial" panose="020B0604020202020204" pitchFamily="34" charset="0"/>
              <a:buChar char="•"/>
            </a:pPr>
            <a:r>
              <a:rPr lang="en-US" dirty="0" smtClean="0"/>
              <a:t>SESC –</a:t>
            </a:r>
            <a:r>
              <a:rPr lang="en-US" i="1" dirty="0">
                <a:solidFill>
                  <a:schemeClr val="accent1">
                    <a:lumMod val="75000"/>
                  </a:schemeClr>
                </a:solidFill>
              </a:rPr>
              <a:t> </a:t>
            </a:r>
            <a:r>
              <a:rPr lang="en-US" i="1" u="sng" dirty="0" smtClean="0"/>
              <a:t>sescwv.org</a:t>
            </a:r>
            <a:endParaRPr lang="en-US" i="1" u="sng" dirty="0"/>
          </a:p>
          <a:p>
            <a:pPr marL="342900" indent="-342900" algn="l">
              <a:lnSpc>
                <a:spcPct val="100000"/>
              </a:lnSpc>
              <a:spcBef>
                <a:spcPts val="1800"/>
              </a:spcBef>
              <a:buFont typeface="Arial" panose="020B0604020202020204" pitchFamily="34" charset="0"/>
              <a:buChar char="•"/>
            </a:pPr>
            <a:r>
              <a:rPr lang="en-US" dirty="0" smtClean="0"/>
              <a:t>FMCSA National Registry </a:t>
            </a:r>
            <a:r>
              <a:rPr lang="en-US" i="1" dirty="0" smtClean="0"/>
              <a:t>- </a:t>
            </a:r>
            <a:r>
              <a:rPr lang="en-US" i="1" u="sng" dirty="0" smtClean="0"/>
              <a:t>fmcsa.dot.gov/regulations/medical/national-registry</a:t>
            </a:r>
          </a:p>
          <a:p>
            <a:pPr marL="342900" indent="-342900" algn="l">
              <a:spcBef>
                <a:spcPts val="1800"/>
              </a:spcBef>
              <a:buFont typeface="Arial" panose="020B0604020202020204" pitchFamily="34" charset="0"/>
              <a:buChar char="•"/>
            </a:pPr>
            <a:r>
              <a:rPr lang="en-US" dirty="0" smtClean="0"/>
              <a:t>WVDE policies - wvde.state.wv.us/policies/</a:t>
            </a:r>
            <a:endParaRPr lang="en-US" i="1" u="sng" dirty="0"/>
          </a:p>
          <a:p>
            <a:pPr marL="342900" indent="-342900" algn="l">
              <a:spcBef>
                <a:spcPts val="1800"/>
              </a:spcBef>
              <a:buFont typeface="Arial" panose="020B0604020202020204" pitchFamily="34" charset="0"/>
              <a:buChar char="•"/>
            </a:pPr>
            <a:r>
              <a:rPr lang="en-US" dirty="0" smtClean="0"/>
              <a:t>WVAPT -  wvapt.org/ </a:t>
            </a:r>
          </a:p>
          <a:p>
            <a:pPr marL="342900" indent="-342900" algn="l">
              <a:spcBef>
                <a:spcPts val="1800"/>
              </a:spcBef>
              <a:buFont typeface="Arial" panose="020B0604020202020204" pitchFamily="34" charset="0"/>
              <a:buChar char="•"/>
            </a:pPr>
            <a:r>
              <a:rPr lang="en-US" i="1" dirty="0" smtClean="0"/>
              <a:t>Paula Hamilton  - pdhamilt@wvesc.org</a:t>
            </a:r>
          </a:p>
          <a:p>
            <a:pPr marL="342900" indent="-342900" algn="l">
              <a:spcBef>
                <a:spcPts val="1800"/>
              </a:spcBef>
              <a:buFont typeface="Arial" panose="020B0604020202020204" pitchFamily="34" charset="0"/>
              <a:buChar char="•"/>
            </a:pPr>
            <a:r>
              <a:rPr lang="en-US" i="1" dirty="0" smtClean="0"/>
              <a:t>Charles Phillips - charles.phillips@wvesc.org</a:t>
            </a:r>
            <a:endParaRPr lang="en-US" dirty="0" smtClean="0"/>
          </a:p>
          <a:p>
            <a:pPr marL="342900" indent="-342900" algn="l">
              <a:spcBef>
                <a:spcPts val="1800"/>
              </a:spcBef>
              <a:buFont typeface="Arial" panose="020B0604020202020204" pitchFamily="34" charset="0"/>
              <a:buChar char="•"/>
            </a:pPr>
            <a:r>
              <a:rPr lang="en-US" i="1" dirty="0" smtClean="0"/>
              <a:t>SESC Telephone - 304-872-6440 </a:t>
            </a:r>
            <a:r>
              <a:rPr lang="en-US" i="1" dirty="0"/>
              <a:t>or </a:t>
            </a:r>
            <a:r>
              <a:rPr lang="en-US" i="1" dirty="0" smtClean="0"/>
              <a:t>6441, Fax - 304-872-6442 </a:t>
            </a:r>
            <a:endParaRPr lang="en-US" i="1" dirty="0"/>
          </a:p>
          <a:p>
            <a:pPr algn="l"/>
            <a:endParaRPr lang="en-US" i="1" dirty="0"/>
          </a:p>
          <a:p>
            <a:pPr algn="l"/>
            <a:endParaRPr lang="en-US" i="1" dirty="0">
              <a:hlinkClick r:id="rId3"/>
            </a:endParaRPr>
          </a:p>
          <a:p>
            <a:pPr algn="l"/>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5573" y="5595042"/>
            <a:ext cx="1361234" cy="942392"/>
          </a:xfrm>
          <a:prstGeom prst="rect">
            <a:avLst/>
          </a:prstGeom>
        </p:spPr>
      </p:pic>
    </p:spTree>
    <p:extLst>
      <p:ext uri="{BB962C8B-B14F-4D97-AF65-F5344CB8AC3E}">
        <p14:creationId xmlns:p14="http://schemas.microsoft.com/office/powerpoint/2010/main" val="2885098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pPr algn="ctr"/>
            <a:r>
              <a:rPr lang="en-US" dirty="0" smtClean="0"/>
              <a:t>Frequently Asked 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pic>
        <p:nvPicPr>
          <p:cNvPr id="5" name="Picture 4" descr="3D man near red &lt;strong&gt;question mark&lt;/strong&gt; - l'emporio a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345" y="430458"/>
            <a:ext cx="909160" cy="1194896"/>
          </a:xfrm>
          <a:prstGeom prst="rect">
            <a:avLst/>
          </a:prstGeom>
        </p:spPr>
      </p:pic>
      <p:sp>
        <p:nvSpPr>
          <p:cNvPr id="3" name="Content Placeholder 2"/>
          <p:cNvSpPr>
            <a:spLocks noGrp="1"/>
          </p:cNvSpPr>
          <p:nvPr>
            <p:ph idx="1"/>
          </p:nvPr>
        </p:nvSpPr>
        <p:spPr>
          <a:xfrm>
            <a:off x="838200" y="2275430"/>
            <a:ext cx="10031963" cy="3789448"/>
          </a:xfrm>
        </p:spPr>
        <p:txBody>
          <a:bodyPr>
            <a:normAutofit/>
          </a:bodyPr>
          <a:lstStyle/>
          <a:p>
            <a:pPr marL="342900" indent="-342900">
              <a:buFont typeface="+mj-lt"/>
              <a:buAutoNum type="arabicPeriod"/>
            </a:pPr>
            <a:r>
              <a:rPr lang="en-US" sz="3200" dirty="0" smtClean="0">
                <a:solidFill>
                  <a:schemeClr val="tx1"/>
                </a:solidFill>
              </a:rPr>
              <a:t> Can I choose my examiner?</a:t>
            </a:r>
          </a:p>
          <a:p>
            <a:pPr marL="342900" indent="-342900">
              <a:buFont typeface="+mj-lt"/>
              <a:buAutoNum type="arabicPeriod"/>
            </a:pPr>
            <a:r>
              <a:rPr lang="en-US" sz="3200" dirty="0" smtClean="0">
                <a:solidFill>
                  <a:schemeClr val="tx1"/>
                </a:solidFill>
              </a:rPr>
              <a:t> How many exams can be scheduled in one day?</a:t>
            </a:r>
          </a:p>
          <a:p>
            <a:pPr marL="342900" indent="-342900">
              <a:buFont typeface="+mj-lt"/>
              <a:buAutoNum type="arabicPeriod"/>
            </a:pPr>
            <a:r>
              <a:rPr lang="en-US" sz="3200" dirty="0" smtClean="0">
                <a:solidFill>
                  <a:schemeClr val="tx1"/>
                </a:solidFill>
              </a:rPr>
              <a:t> What if B/P is over 140/90?</a:t>
            </a:r>
          </a:p>
          <a:p>
            <a:pPr marL="342900" indent="-342900">
              <a:buFont typeface="+mj-lt"/>
              <a:buAutoNum type="arabicPeriod"/>
            </a:pPr>
            <a:r>
              <a:rPr lang="en-US" sz="3200" dirty="0" smtClean="0">
                <a:solidFill>
                  <a:schemeClr val="tx1"/>
                </a:solidFill>
              </a:rPr>
              <a:t> Can a diabetic enroll in class?</a:t>
            </a:r>
          </a:p>
          <a:p>
            <a:pPr marL="342900" indent="-342900">
              <a:buFont typeface="+mj-lt"/>
              <a:buAutoNum type="arabicPeriod"/>
            </a:pPr>
            <a:r>
              <a:rPr lang="en-US" sz="3200" dirty="0" smtClean="0">
                <a:solidFill>
                  <a:schemeClr val="tx1"/>
                </a:solidFill>
              </a:rPr>
              <a:t> What </a:t>
            </a:r>
            <a:r>
              <a:rPr lang="en-US" sz="3200" dirty="0">
                <a:solidFill>
                  <a:schemeClr val="tx1"/>
                </a:solidFill>
              </a:rPr>
              <a:t>if trainee has a pacemaker?</a:t>
            </a:r>
          </a:p>
          <a:p>
            <a:pPr marL="0" indent="0">
              <a:buNone/>
            </a:pPr>
            <a:endParaRPr lang="en-US" sz="3200" dirty="0" smtClean="0"/>
          </a:p>
          <a:p>
            <a:pPr marL="0" indent="0">
              <a:buNone/>
            </a:pPr>
            <a:endParaRPr lang="en-US" sz="1800" dirty="0"/>
          </a:p>
        </p:txBody>
      </p:sp>
    </p:spTree>
    <p:extLst>
      <p:ext uri="{BB962C8B-B14F-4D97-AF65-F5344CB8AC3E}">
        <p14:creationId xmlns:p14="http://schemas.microsoft.com/office/powerpoint/2010/main" val="2264714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81" y="365124"/>
            <a:ext cx="10515600" cy="1325563"/>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r>
              <a:rPr lang="en-US" dirty="0">
                <a:solidFill>
                  <a:schemeClr val="accent1">
                    <a:lumMod val="75000"/>
                  </a:schemeClr>
                </a:solidFill>
              </a:rPr>
              <a:t>FAQ – continued….</a:t>
            </a:r>
          </a:p>
        </p:txBody>
      </p:sp>
      <p:sp>
        <p:nvSpPr>
          <p:cNvPr id="3" name="Content Placeholder 2"/>
          <p:cNvSpPr>
            <a:spLocks noGrp="1"/>
          </p:cNvSpPr>
          <p:nvPr>
            <p:ph idx="1"/>
          </p:nvPr>
        </p:nvSpPr>
        <p:spPr>
          <a:xfrm>
            <a:off x="558281" y="2219446"/>
            <a:ext cx="10515600" cy="3854782"/>
          </a:xfrm>
        </p:spPr>
        <p:txBody>
          <a:bodyPr>
            <a:normAutofit/>
          </a:bodyPr>
          <a:lstStyle/>
          <a:p>
            <a:pPr marL="568325" indent="-457200">
              <a:buFont typeface="+mj-lt"/>
              <a:buAutoNum type="arabicPeriod" startAt="6"/>
            </a:pPr>
            <a:r>
              <a:rPr lang="en-US" dirty="0" smtClean="0">
                <a:solidFill>
                  <a:schemeClr val="tx1"/>
                </a:solidFill>
              </a:rPr>
              <a:t>What must county do if FBI check discloses a criminal finding?</a:t>
            </a:r>
          </a:p>
          <a:p>
            <a:pPr marL="568325" indent="-455613">
              <a:buFont typeface="+mj-lt"/>
              <a:buAutoNum type="arabicPeriod" startAt="6"/>
            </a:pPr>
            <a:r>
              <a:rPr lang="en-US" dirty="0" smtClean="0">
                <a:solidFill>
                  <a:schemeClr val="tx1"/>
                </a:solidFill>
              </a:rPr>
              <a:t>What happens if trainee fails certification exam on the initial attempt? How long does he need to wait before re-testing?</a:t>
            </a:r>
          </a:p>
          <a:p>
            <a:pPr marL="568325" indent="-455613">
              <a:buFont typeface="+mj-lt"/>
              <a:buAutoNum type="arabicPeriod" startAt="6"/>
            </a:pPr>
            <a:r>
              <a:rPr lang="en-US" dirty="0" smtClean="0">
                <a:solidFill>
                  <a:schemeClr val="tx1"/>
                </a:solidFill>
              </a:rPr>
              <a:t>If trainee has a suffix on name, what needs to happen on all paperwork?</a:t>
            </a:r>
          </a:p>
          <a:p>
            <a:pPr marL="569913" indent="-458788">
              <a:buFont typeface="+mj-lt"/>
              <a:buAutoNum type="arabicPeriod" startAt="6"/>
            </a:pPr>
            <a:r>
              <a:rPr lang="en-US" dirty="0">
                <a:solidFill>
                  <a:schemeClr val="tx1"/>
                </a:solidFill>
              </a:rPr>
              <a:t>What if trainee already has a current CPR/1</a:t>
            </a:r>
            <a:r>
              <a:rPr lang="en-US" baseline="30000" dirty="0">
                <a:solidFill>
                  <a:schemeClr val="tx1"/>
                </a:solidFill>
              </a:rPr>
              <a:t>st</a:t>
            </a:r>
            <a:r>
              <a:rPr lang="en-US" dirty="0">
                <a:solidFill>
                  <a:schemeClr val="tx1"/>
                </a:solidFill>
              </a:rPr>
              <a:t> Aid card?</a:t>
            </a:r>
          </a:p>
          <a:p>
            <a:pPr marL="569913" indent="-569913">
              <a:buFont typeface="+mj-lt"/>
              <a:buAutoNum type="arabicPeriod" startAt="6"/>
            </a:pPr>
            <a:r>
              <a:rPr lang="en-US" dirty="0" smtClean="0">
                <a:solidFill>
                  <a:schemeClr val="tx1"/>
                </a:solidFill>
              </a:rPr>
              <a:t>Do both the </a:t>
            </a:r>
            <a:r>
              <a:rPr lang="en-US" dirty="0">
                <a:solidFill>
                  <a:schemeClr val="tx1"/>
                </a:solidFill>
              </a:rPr>
              <a:t>alcohol </a:t>
            </a:r>
            <a:r>
              <a:rPr lang="en-US" dirty="0" smtClean="0">
                <a:solidFill>
                  <a:schemeClr val="tx1"/>
                </a:solidFill>
              </a:rPr>
              <a:t>screening and drug test </a:t>
            </a:r>
            <a:r>
              <a:rPr lang="en-US" dirty="0">
                <a:solidFill>
                  <a:schemeClr val="tx1"/>
                </a:solidFill>
              </a:rPr>
              <a:t>need to have DOT or FMCSA on form?</a:t>
            </a:r>
          </a:p>
          <a:p>
            <a:pPr marL="0" indent="0">
              <a:buNone/>
            </a:pPr>
            <a:endParaRPr lang="en-US" sz="1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pic>
        <p:nvPicPr>
          <p:cNvPr id="5" name="Picture 4" descr="3D man near red &lt;strong&gt;question mark&lt;/strong&gt; - l'emporio a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345" y="430458"/>
            <a:ext cx="909160" cy="1194896"/>
          </a:xfrm>
          <a:prstGeom prst="rect">
            <a:avLst/>
          </a:prstGeom>
        </p:spPr>
      </p:pic>
    </p:spTree>
    <p:extLst>
      <p:ext uri="{BB962C8B-B14F-4D97-AF65-F5344CB8AC3E}">
        <p14:creationId xmlns:p14="http://schemas.microsoft.com/office/powerpoint/2010/main" val="1779151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r>
              <a:rPr lang="en-US" dirty="0" smtClean="0"/>
              <a:t>FAQ – continued….</a:t>
            </a:r>
            <a:endParaRPr lang="en-US" dirty="0"/>
          </a:p>
        </p:txBody>
      </p:sp>
      <p:sp>
        <p:nvSpPr>
          <p:cNvPr id="3" name="Content Placeholder 2"/>
          <p:cNvSpPr>
            <a:spLocks noGrp="1"/>
          </p:cNvSpPr>
          <p:nvPr>
            <p:ph idx="1"/>
          </p:nvPr>
        </p:nvSpPr>
        <p:spPr>
          <a:xfrm>
            <a:off x="838200" y="2236171"/>
            <a:ext cx="10515600" cy="3334205"/>
          </a:xfrm>
        </p:spPr>
        <p:txBody>
          <a:bodyPr>
            <a:normAutofit/>
          </a:bodyPr>
          <a:lstStyle/>
          <a:p>
            <a:pPr marL="568325" indent="-568325">
              <a:buFont typeface="+mj-lt"/>
              <a:buAutoNum type="arabicPeriod" startAt="11"/>
            </a:pPr>
            <a:r>
              <a:rPr lang="en-US" dirty="0" smtClean="0">
                <a:solidFill>
                  <a:schemeClr val="tx1"/>
                </a:solidFill>
              </a:rPr>
              <a:t>If DMV record does not have a five year look back, what needs to occur?</a:t>
            </a:r>
          </a:p>
          <a:p>
            <a:pPr marL="568325" indent="-568325">
              <a:buFont typeface="+mj-lt"/>
              <a:buAutoNum type="arabicPeriod" startAt="11"/>
            </a:pPr>
            <a:r>
              <a:rPr lang="en-US" dirty="0" smtClean="0">
                <a:solidFill>
                  <a:schemeClr val="tx1"/>
                </a:solidFill>
              </a:rPr>
              <a:t>What are the age and driving requirements to be accepted into training program?</a:t>
            </a:r>
          </a:p>
          <a:p>
            <a:pPr marL="568325" indent="-568325">
              <a:buFont typeface="+mj-lt"/>
              <a:buAutoNum type="arabicPeriod" startAt="11"/>
            </a:pPr>
            <a:r>
              <a:rPr lang="en-US" dirty="0" smtClean="0">
                <a:solidFill>
                  <a:schemeClr val="tx1"/>
                </a:solidFill>
              </a:rPr>
              <a:t>What needs to occur when a drug screen indicates “Dilute”?</a:t>
            </a:r>
          </a:p>
          <a:p>
            <a:pPr marL="568325" indent="-568325">
              <a:buFont typeface="+mj-lt"/>
              <a:buAutoNum type="arabicPeriod" startAt="11"/>
            </a:pPr>
            <a:r>
              <a:rPr lang="en-US" dirty="0" smtClean="0">
                <a:solidFill>
                  <a:schemeClr val="tx1"/>
                </a:solidFill>
              </a:rPr>
              <a:t>What needs to occur if trainee has a diagnosis of sleep apnea on physical?</a:t>
            </a:r>
          </a:p>
          <a:p>
            <a:pPr marL="342900" indent="-342900">
              <a:buFont typeface="+mj-lt"/>
              <a:buAutoNum type="arabicPeriod" startAt="11"/>
            </a:pPr>
            <a:endParaRPr lang="en-US" sz="1800"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pic>
        <p:nvPicPr>
          <p:cNvPr id="6" name="Picture 5" descr="3D man near red &lt;strong&gt;question mark&lt;/strong&gt; - l'emporio a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345" y="430458"/>
            <a:ext cx="909160" cy="1194896"/>
          </a:xfrm>
          <a:prstGeom prst="rect">
            <a:avLst/>
          </a:prstGeom>
        </p:spPr>
      </p:pic>
    </p:spTree>
    <p:extLst>
      <p:ext uri="{BB962C8B-B14F-4D97-AF65-F5344CB8AC3E}">
        <p14:creationId xmlns:p14="http://schemas.microsoft.com/office/powerpoint/2010/main" val="4034017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
        <p:nvSpPr>
          <p:cNvPr id="5" name="Title 1"/>
          <p:cNvSpPr>
            <a:spLocks noGrp="1"/>
          </p:cNvSpPr>
          <p:nvPr>
            <p:ph type="title"/>
          </p:nvPr>
        </p:nvSpPr>
        <p:spPr>
          <a:xfrm>
            <a:off x="838200" y="365125"/>
            <a:ext cx="10515600" cy="1325563"/>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r>
              <a:rPr lang="en-US" dirty="0" smtClean="0"/>
              <a:t>FAQ – continued….</a:t>
            </a:r>
            <a:endParaRPr lang="en-US" dirty="0"/>
          </a:p>
        </p:txBody>
      </p:sp>
      <p:pic>
        <p:nvPicPr>
          <p:cNvPr id="6" name="Picture 5" descr="3D man near red &lt;strong&gt;question mark&lt;/strong&gt; - l'emporio a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345" y="430458"/>
            <a:ext cx="909160" cy="1194896"/>
          </a:xfrm>
          <a:prstGeom prst="rect">
            <a:avLst/>
          </a:prstGeom>
        </p:spPr>
      </p:pic>
      <p:sp>
        <p:nvSpPr>
          <p:cNvPr id="3" name="Content Placeholder 2"/>
          <p:cNvSpPr>
            <a:spLocks noGrp="1"/>
          </p:cNvSpPr>
          <p:nvPr>
            <p:ph idx="1"/>
          </p:nvPr>
        </p:nvSpPr>
        <p:spPr>
          <a:xfrm>
            <a:off x="838200" y="2564679"/>
            <a:ext cx="10515600" cy="3052349"/>
          </a:xfrm>
        </p:spPr>
        <p:txBody>
          <a:bodyPr>
            <a:normAutofit lnSpcReduction="10000"/>
          </a:bodyPr>
          <a:lstStyle/>
          <a:p>
            <a:pPr marL="630238" indent="-630238">
              <a:buFont typeface="+mj-lt"/>
              <a:buAutoNum type="arabicPeriod" startAt="15"/>
            </a:pPr>
            <a:r>
              <a:rPr lang="en-US" dirty="0">
                <a:solidFill>
                  <a:schemeClr val="tx1"/>
                </a:solidFill>
              </a:rPr>
              <a:t>Does a trainee need to know how to drive every bus in the fleet?</a:t>
            </a:r>
          </a:p>
          <a:p>
            <a:pPr marL="630238" indent="-630238">
              <a:buFont typeface="+mj-lt"/>
              <a:buAutoNum type="arabicPeriod" startAt="15"/>
            </a:pPr>
            <a:r>
              <a:rPr lang="en-US" dirty="0">
                <a:solidFill>
                  <a:schemeClr val="tx1"/>
                </a:solidFill>
              </a:rPr>
              <a:t>Can a driver transfer from one county to another?</a:t>
            </a:r>
          </a:p>
          <a:p>
            <a:pPr marL="630238" indent="-630238">
              <a:buFont typeface="+mj-lt"/>
              <a:buAutoNum type="arabicPeriod" startAt="15"/>
            </a:pPr>
            <a:r>
              <a:rPr lang="en-US" dirty="0">
                <a:solidFill>
                  <a:schemeClr val="tx1"/>
                </a:solidFill>
              </a:rPr>
              <a:t>Who gets the Form 7 and bus operator application?</a:t>
            </a:r>
          </a:p>
          <a:p>
            <a:pPr marL="630238" indent="-630238">
              <a:buFont typeface="+mj-lt"/>
              <a:buAutoNum type="arabicPeriod" startAt="15"/>
            </a:pPr>
            <a:r>
              <a:rPr lang="en-US" dirty="0" smtClean="0">
                <a:solidFill>
                  <a:schemeClr val="tx1"/>
                </a:solidFill>
              </a:rPr>
              <a:t>After </a:t>
            </a:r>
            <a:r>
              <a:rPr lang="en-US" dirty="0">
                <a:solidFill>
                  <a:schemeClr val="tx1"/>
                </a:solidFill>
              </a:rPr>
              <a:t>trainee is certified, who is responsible for sending copy of four-page exam paperwork to us so that we can close file</a:t>
            </a:r>
            <a:r>
              <a:rPr lang="en-US" dirty="0" smtClean="0">
                <a:solidFill>
                  <a:schemeClr val="tx1"/>
                </a:solidFill>
              </a:rPr>
              <a:t>? (Certification, Pre-trip, Phys. Performance and BTW)</a:t>
            </a:r>
            <a:endParaRPr lang="en-US" dirty="0">
              <a:solidFill>
                <a:schemeClr val="tx1"/>
              </a:solidFill>
            </a:endParaRPr>
          </a:p>
          <a:p>
            <a:pPr marL="630238" indent="-630238">
              <a:buFont typeface="+mj-lt"/>
              <a:buAutoNum type="arabicPeriod" startAt="15"/>
            </a:pPr>
            <a:r>
              <a:rPr lang="en-US" dirty="0">
                <a:solidFill>
                  <a:schemeClr val="tx1"/>
                </a:solidFill>
              </a:rPr>
              <a:t>What is the maximum number of points allowed on DMV record?</a:t>
            </a:r>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623112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9876"/>
            <a:ext cx="10515600" cy="3799490"/>
          </a:xfrm>
        </p:spPr>
        <p:txBody>
          <a:bodyPr>
            <a:normAutofit/>
          </a:bodyPr>
          <a:lstStyle/>
          <a:p>
            <a:pPr marL="693738" indent="-693738">
              <a:lnSpc>
                <a:spcPct val="110000"/>
              </a:lnSpc>
              <a:buFont typeface="+mj-lt"/>
              <a:buAutoNum type="arabicPeriod" startAt="20"/>
            </a:pPr>
            <a:r>
              <a:rPr lang="en-US" dirty="0" smtClean="0">
                <a:solidFill>
                  <a:schemeClr val="tx1"/>
                </a:solidFill>
              </a:rPr>
              <a:t>If a trainee is hired by the county after being certified, and wants to drive in the coming school year, his physical needs to be dated after what month?</a:t>
            </a:r>
          </a:p>
          <a:p>
            <a:pPr marL="693738" indent="-693738">
              <a:buFont typeface="+mj-lt"/>
              <a:buAutoNum type="arabicPeriod" startAt="20"/>
            </a:pPr>
            <a:r>
              <a:rPr lang="en-US" dirty="0" smtClean="0">
                <a:solidFill>
                  <a:schemeClr val="tx1"/>
                </a:solidFill>
              </a:rPr>
              <a:t>Can a trainee have monocular vision and drive?</a:t>
            </a:r>
          </a:p>
          <a:p>
            <a:pPr marL="693738" indent="-693738">
              <a:buFont typeface="+mj-lt"/>
              <a:buAutoNum type="arabicPeriod" startAt="20"/>
            </a:pPr>
            <a:r>
              <a:rPr lang="en-US" dirty="0" smtClean="0">
                <a:solidFill>
                  <a:schemeClr val="tx1"/>
                </a:solidFill>
              </a:rPr>
              <a:t>What </a:t>
            </a:r>
            <a:r>
              <a:rPr lang="en-US" dirty="0">
                <a:solidFill>
                  <a:schemeClr val="tx1"/>
                </a:solidFill>
              </a:rPr>
              <a:t>happens when a DUI is disclosed on DMV record?</a:t>
            </a:r>
          </a:p>
          <a:p>
            <a:pPr marL="693738" indent="-693738" fontAlgn="base">
              <a:lnSpc>
                <a:spcPct val="110000"/>
              </a:lnSpc>
              <a:buFont typeface="+mj-lt"/>
              <a:buAutoNum type="arabicPeriod" startAt="20"/>
            </a:pPr>
            <a:r>
              <a:rPr lang="en-US" dirty="0" smtClean="0">
                <a:solidFill>
                  <a:schemeClr val="tx1"/>
                </a:solidFill>
              </a:rPr>
              <a:t>Do all fields on a physical need to be completed?</a:t>
            </a:r>
          </a:p>
          <a:p>
            <a:endParaRPr lang="en-US" dirty="0"/>
          </a:p>
          <a:p>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
        <p:nvSpPr>
          <p:cNvPr id="5" name="Title 1"/>
          <p:cNvSpPr>
            <a:spLocks noGrp="1"/>
          </p:cNvSpPr>
          <p:nvPr>
            <p:ph type="title"/>
          </p:nvPr>
        </p:nvSpPr>
        <p:spPr>
          <a:xfrm>
            <a:off x="838200" y="365125"/>
            <a:ext cx="10515600" cy="1325563"/>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r>
              <a:rPr lang="en-US" dirty="0" smtClean="0"/>
              <a:t>FAQ – continued….</a:t>
            </a:r>
            <a:endParaRPr lang="en-US" dirty="0"/>
          </a:p>
        </p:txBody>
      </p:sp>
      <p:pic>
        <p:nvPicPr>
          <p:cNvPr id="6" name="Picture 5" descr="3D man near red &lt;strong&gt;question mark&lt;/strong&gt; - l'emporio a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345" y="430458"/>
            <a:ext cx="909160" cy="1194896"/>
          </a:xfrm>
          <a:prstGeom prst="rect">
            <a:avLst/>
          </a:prstGeom>
        </p:spPr>
      </p:pic>
    </p:spTree>
    <p:extLst>
      <p:ext uri="{BB962C8B-B14F-4D97-AF65-F5344CB8AC3E}">
        <p14:creationId xmlns:p14="http://schemas.microsoft.com/office/powerpoint/2010/main" val="2279344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Evaluation form</a:t>
            </a:r>
            <a:endParaRPr lang="en-US" dirty="0"/>
          </a:p>
        </p:txBody>
      </p:sp>
      <p:sp>
        <p:nvSpPr>
          <p:cNvPr id="3" name="Subtitle 2"/>
          <p:cNvSpPr>
            <a:spLocks noGrp="1"/>
          </p:cNvSpPr>
          <p:nvPr>
            <p:ph type="subTitle" idx="1"/>
          </p:nvPr>
        </p:nvSpPr>
        <p:spPr/>
        <p:txBody>
          <a:bodyPr/>
          <a:lstStyle/>
          <a:p>
            <a:endParaRPr lang="en-US" i="1" dirty="0" smtClean="0">
              <a:solidFill>
                <a:srgbClr val="FF0000"/>
              </a:solidFill>
            </a:endParaRPr>
          </a:p>
          <a:p>
            <a:r>
              <a:rPr lang="en-US" i="1" dirty="0" smtClean="0">
                <a:solidFill>
                  <a:srgbClr val="FF0000"/>
                </a:solidFill>
              </a:rPr>
              <a:t>Please complete and turn in to us at end of session.</a:t>
            </a:r>
            <a:endParaRPr lang="en-US" i="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Tree>
    <p:extLst>
      <p:ext uri="{BB962C8B-B14F-4D97-AF65-F5344CB8AC3E}">
        <p14:creationId xmlns:p14="http://schemas.microsoft.com/office/powerpoint/2010/main" val="218573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dirty="0" smtClean="0"/>
              <a:t>             </a:t>
            </a:r>
            <a:br>
              <a:rPr lang="en-US" dirty="0" smtClean="0"/>
            </a:br>
            <a:r>
              <a:rPr lang="en-US" dirty="0" smtClean="0"/>
              <a:t>            Icebreakers:   </a:t>
            </a:r>
            <a:r>
              <a:rPr lang="en-US" sz="3100" dirty="0" smtClean="0"/>
              <a:t>Questions to pick your brain.</a:t>
            </a:r>
            <a:br>
              <a:rPr lang="en-US" sz="3100" dirty="0" smtClean="0"/>
            </a:br>
            <a:endParaRPr lang="en-US" dirty="0"/>
          </a:p>
        </p:txBody>
      </p:sp>
      <p:sp>
        <p:nvSpPr>
          <p:cNvPr id="3" name="Content Placeholder 2"/>
          <p:cNvSpPr>
            <a:spLocks noGrp="1"/>
          </p:cNvSpPr>
          <p:nvPr>
            <p:ph idx="1"/>
          </p:nvPr>
        </p:nvSpPr>
        <p:spPr>
          <a:xfrm>
            <a:off x="838200" y="1798006"/>
            <a:ext cx="10515600" cy="4366311"/>
          </a:xfrm>
          <a:ln>
            <a:no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p>
            <a:pPr marL="512763" indent="-400050">
              <a:buAutoNum type="arabicPeriod"/>
            </a:pPr>
            <a:endParaRPr lang="en-US" sz="2000" dirty="0" smtClean="0"/>
          </a:p>
          <a:p>
            <a:pPr marL="512763" indent="-400050">
              <a:buAutoNum type="arabicPeriod"/>
            </a:pPr>
            <a:r>
              <a:rPr lang="en-US" sz="2000" dirty="0" smtClean="0"/>
              <a:t>All paperwork must be within a six month time frame. True or False</a:t>
            </a:r>
          </a:p>
          <a:p>
            <a:pPr marL="512763" indent="-400050">
              <a:buAutoNum type="arabicPeriod"/>
            </a:pPr>
            <a:r>
              <a:rPr lang="en-US" sz="2000" dirty="0" smtClean="0"/>
              <a:t>On the physical, what are the maximum numbers for B/P?</a:t>
            </a:r>
          </a:p>
          <a:p>
            <a:pPr marL="512763" indent="-400050">
              <a:buAutoNum type="arabicPeriod"/>
            </a:pPr>
            <a:r>
              <a:rPr lang="en-US" sz="2000" dirty="0" smtClean="0"/>
              <a:t>What needs to occur if a criminal background is disclosed on the FBI check?</a:t>
            </a:r>
          </a:p>
          <a:p>
            <a:pPr marL="512763" indent="-400050">
              <a:buAutoNum type="arabicPeriod"/>
            </a:pPr>
            <a:r>
              <a:rPr lang="en-US" sz="2000" dirty="0" smtClean="0"/>
              <a:t>A DMV record needs a lookback of what period of time?</a:t>
            </a:r>
          </a:p>
          <a:p>
            <a:pPr marL="512763" indent="-400050">
              <a:buAutoNum type="arabicPeriod"/>
            </a:pPr>
            <a:r>
              <a:rPr lang="en-US" sz="2000" dirty="0" smtClean="0"/>
              <a:t>What is the minimum number of hours for classroom training?</a:t>
            </a:r>
          </a:p>
          <a:p>
            <a:pPr marL="512763" indent="-400050">
              <a:buAutoNum type="arabicPeriod"/>
            </a:pPr>
            <a:r>
              <a:rPr lang="en-US" sz="2000" dirty="0" smtClean="0"/>
              <a:t>For behind the wheel training?</a:t>
            </a:r>
          </a:p>
          <a:p>
            <a:pPr marL="512763" indent="-400050">
              <a:buFont typeface="Arial" panose="020B0604020202020204" pitchFamily="34" charset="0"/>
              <a:buAutoNum type="arabicPeriod"/>
            </a:pPr>
            <a:r>
              <a:rPr lang="en-US" sz="2000" dirty="0" smtClean="0"/>
              <a:t>All medical examiners used by our program must be on what list? </a:t>
            </a:r>
          </a:p>
          <a:p>
            <a:pPr marL="512763" indent="-400050">
              <a:buFont typeface="Arial" panose="020B0604020202020204" pitchFamily="34" charset="0"/>
              <a:buAutoNum type="arabicPeriod"/>
            </a:pPr>
            <a:r>
              <a:rPr lang="en-US" sz="2000" dirty="0" smtClean="0"/>
              <a:t>Do you know who your bus inspector is?</a:t>
            </a:r>
          </a:p>
          <a:p>
            <a:pPr marL="512763" indent="-400050">
              <a:buFont typeface="Arial" panose="020B0604020202020204" pitchFamily="34" charset="0"/>
              <a:buAutoNum type="arabicPeriod"/>
              <a:tabLst>
                <a:tab pos="0" algn="l"/>
              </a:tabLst>
            </a:pPr>
            <a:r>
              <a:rPr lang="en-US" sz="2000" dirty="0" smtClean="0"/>
              <a:t>What wording should not appear on the alcohol test, but should be on the drug test?</a:t>
            </a:r>
          </a:p>
          <a:p>
            <a:pPr marL="512763" indent="-400050">
              <a:buAutoNum type="arabicPeriod"/>
            </a:pPr>
            <a:endParaRPr lang="en-US" sz="2000" dirty="0"/>
          </a:p>
          <a:p>
            <a:pPr marL="0" indent="0">
              <a:buNone/>
            </a:pPr>
            <a:endParaRPr lang="en-US" sz="1800" dirty="0"/>
          </a:p>
        </p:txBody>
      </p:sp>
      <p:pic>
        <p:nvPicPr>
          <p:cNvPr id="4" name="Picture 3" descr="The Best &lt;strong&gt;Brain&lt;/strong&gt; &lt;strong&gt;Puzzles&lt;/strong&gt; – Shuffle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5" y="472443"/>
            <a:ext cx="1166326" cy="11109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6934" y="5707117"/>
            <a:ext cx="1662387" cy="1150883"/>
          </a:xfrm>
          <a:prstGeom prst="rect">
            <a:avLst/>
          </a:prstGeom>
        </p:spPr>
      </p:pic>
    </p:spTree>
    <p:extLst>
      <p:ext uri="{BB962C8B-B14F-4D97-AF65-F5344CB8AC3E}">
        <p14:creationId xmlns:p14="http://schemas.microsoft.com/office/powerpoint/2010/main" val="393663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a:bodyPr>
          <a:lstStyle/>
          <a:p>
            <a:pPr algn="ctr"/>
            <a:r>
              <a:rPr lang="en-US" sz="3200" dirty="0" smtClean="0"/>
              <a:t>Southern Educational Services Cooperative</a:t>
            </a:r>
            <a:br>
              <a:rPr lang="en-US" sz="3200" dirty="0" smtClean="0"/>
            </a:br>
            <a:r>
              <a:rPr lang="en-US" sz="3200" dirty="0" smtClean="0"/>
              <a:t>www.sescwv.org</a:t>
            </a:r>
            <a:endParaRPr lang="en-US" sz="3200" dirty="0"/>
          </a:p>
        </p:txBody>
      </p:sp>
      <p:pic>
        <p:nvPicPr>
          <p:cNvPr id="7" name="Content Placeholder 6"/>
          <p:cNvPicPr>
            <a:picLocks noGrp="1" noChangeAspect="1"/>
          </p:cNvPicPr>
          <p:nvPr>
            <p:ph sz="half" idx="1"/>
          </p:nvPr>
        </p:nvPicPr>
        <p:blipFill>
          <a:blip r:embed="rId3"/>
          <a:stretch>
            <a:fillRect/>
          </a:stretch>
        </p:blipFill>
        <p:spPr>
          <a:xfrm>
            <a:off x="1454566" y="1787521"/>
            <a:ext cx="5975906" cy="4864425"/>
          </a:xfrm>
          <a:prstGeom prst="rect">
            <a:avLst/>
          </a:prstGeom>
        </p:spPr>
      </p:pic>
      <p:pic>
        <p:nvPicPr>
          <p:cNvPr id="8" name="Content Placeholder 7"/>
          <p:cNvPicPr>
            <a:picLocks noGrp="1" noChangeAspect="1"/>
          </p:cNvPicPr>
          <p:nvPr>
            <p:ph sz="half" idx="2"/>
          </p:nvPr>
        </p:nvPicPr>
        <p:blipFill>
          <a:blip r:embed="rId4"/>
          <a:stretch>
            <a:fillRect/>
          </a:stretch>
        </p:blipFill>
        <p:spPr>
          <a:xfrm>
            <a:off x="7949483" y="1825622"/>
            <a:ext cx="2320713" cy="48644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
        <p:nvSpPr>
          <p:cNvPr id="3" name="Down Arrow 2"/>
          <p:cNvSpPr/>
          <p:nvPr/>
        </p:nvSpPr>
        <p:spPr>
          <a:xfrm rot="1128067" flipH="1">
            <a:off x="5673698" y="2465239"/>
            <a:ext cx="185366" cy="3508985"/>
          </a:xfrm>
          <a:prstGeom prst="downArrow">
            <a:avLst>
              <a:gd name="adj1" fmla="val 49999"/>
              <a:gd name="adj2" fmla="val 426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2959243">
            <a:off x="6703951" y="1768978"/>
            <a:ext cx="182463" cy="4582354"/>
          </a:xfrm>
          <a:prstGeom prst="downArrow">
            <a:avLst>
              <a:gd name="adj1" fmla="val 50000"/>
              <a:gd name="adj2" fmla="val 426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705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976" y="481517"/>
            <a:ext cx="10114351" cy="3564294"/>
          </a:xfrm>
          <a:ln>
            <a:no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1800" b="1" dirty="0" smtClean="0"/>
              <a:t> </a:t>
            </a:r>
            <a:r>
              <a:rPr lang="en-US" sz="1800" dirty="0" smtClean="0"/>
              <a:t/>
            </a:r>
            <a:br>
              <a:rPr lang="en-US" sz="1800" dirty="0" smtClean="0"/>
            </a:br>
            <a:r>
              <a:rPr lang="en-US" sz="1800" dirty="0">
                <a:solidFill>
                  <a:schemeClr val="tx1"/>
                </a:solidFill>
              </a:rPr>
              <a:t/>
            </a:r>
            <a:br>
              <a:rPr lang="en-US" sz="1800" dirty="0">
                <a:solidFill>
                  <a:schemeClr val="tx1"/>
                </a:solidFill>
              </a:rPr>
            </a:br>
            <a:r>
              <a:rPr lang="en-US" sz="2900" b="1" dirty="0"/>
              <a:t>MISSION</a:t>
            </a:r>
            <a:r>
              <a:rPr lang="en-US" sz="1800" b="1" dirty="0"/>
              <a:t> </a:t>
            </a:r>
            <a:r>
              <a:rPr lang="en-US" sz="1800" b="1" dirty="0" smtClean="0"/>
              <a:t/>
            </a:r>
            <a:br>
              <a:rPr lang="en-US" sz="1800" b="1" dirty="0" smtClean="0"/>
            </a:br>
            <a:r>
              <a:rPr lang="en-US" sz="1800" b="1" dirty="0" smtClean="0"/>
              <a:t/>
            </a:r>
            <a:br>
              <a:rPr lang="en-US" sz="1800" b="1" dirty="0" smtClean="0"/>
            </a:br>
            <a:r>
              <a:rPr lang="en-US" sz="2900" dirty="0" smtClean="0"/>
              <a:t>The </a:t>
            </a:r>
            <a:r>
              <a:rPr lang="en-US" sz="2900" dirty="0"/>
              <a:t>WVDE School Bus Operator Training Program is designed </a:t>
            </a:r>
            <a:r>
              <a:rPr lang="en-US" sz="2900" b="1" dirty="0"/>
              <a:t>to provide certified, well trained, and highly qualified school bus operators </a:t>
            </a:r>
            <a:r>
              <a:rPr lang="en-US" sz="2900" dirty="0"/>
              <a:t>for all counties throughout West Virginia by meeting all the requirements of the West Virginia Department of Education, the West Virginia Board of Education, and the State of West Virginia Department of Transportation</a:t>
            </a:r>
            <a:r>
              <a:rPr lang="en-US" sz="2900" dirty="0" smtClean="0"/>
              <a:t>.</a:t>
            </a:r>
            <a:br>
              <a:rPr lang="en-US" sz="2900" dirty="0" smtClean="0"/>
            </a:br>
            <a:r>
              <a:rPr lang="en-US" sz="2900" dirty="0"/>
              <a:t/>
            </a:r>
            <a:br>
              <a:rPr lang="en-US" sz="2900" dirty="0"/>
            </a:br>
            <a:r>
              <a:rPr lang="en-US" sz="2900" dirty="0" smtClean="0"/>
              <a:t>Finally</a:t>
            </a:r>
            <a:r>
              <a:rPr lang="en-US" sz="2900" dirty="0"/>
              <a:t>, the program </a:t>
            </a:r>
            <a:r>
              <a:rPr lang="en-US" sz="2900" b="1" dirty="0"/>
              <a:t>will provide a thorough and efficient program of instruction, examination and certification of school bus operators</a:t>
            </a:r>
            <a:r>
              <a:rPr lang="en-US" sz="2900" b="1" dirty="0" smtClean="0"/>
              <a:t>.</a:t>
            </a:r>
            <a:r>
              <a:rPr lang="en-US" b="1" dirty="0"/>
              <a:t/>
            </a:r>
            <a:br>
              <a:rPr lang="en-US" b="1" dirty="0"/>
            </a:br>
            <a:endParaRPr lang="en-US" b="1" dirty="0"/>
          </a:p>
        </p:txBody>
      </p:sp>
      <p:sp>
        <p:nvSpPr>
          <p:cNvPr id="3" name="Content Placeholder 2"/>
          <p:cNvSpPr>
            <a:spLocks noGrp="1"/>
          </p:cNvSpPr>
          <p:nvPr>
            <p:ph idx="1"/>
          </p:nvPr>
        </p:nvSpPr>
        <p:spPr>
          <a:xfrm>
            <a:off x="1219976" y="4273419"/>
            <a:ext cx="10114351" cy="1763487"/>
          </a:xfrm>
          <a:ln>
            <a:noFill/>
          </a:ln>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b="1" dirty="0" smtClean="0"/>
              <a:t>PURPOSE</a:t>
            </a:r>
            <a:endParaRPr lang="en-US" dirty="0"/>
          </a:p>
          <a:p>
            <a:pPr marL="0" indent="0">
              <a:buNone/>
            </a:pPr>
            <a:r>
              <a:rPr lang="en-US" sz="2400" dirty="0"/>
              <a:t>The purpose of </a:t>
            </a:r>
            <a:r>
              <a:rPr lang="en-US" sz="2400" dirty="0" smtClean="0"/>
              <a:t>the </a:t>
            </a:r>
            <a:r>
              <a:rPr lang="en-US" sz="2400" b="1" dirty="0" smtClean="0"/>
              <a:t>procedural </a:t>
            </a:r>
            <a:r>
              <a:rPr lang="en-US" sz="2400" b="1" dirty="0"/>
              <a:t>manual </a:t>
            </a:r>
            <a:r>
              <a:rPr lang="en-US" sz="2400" b="1" dirty="0" smtClean="0"/>
              <a:t>that was provided to all trainers is </a:t>
            </a:r>
            <a:r>
              <a:rPr lang="en-US" sz="2400" b="1" dirty="0"/>
              <a:t>to provide an efficient systematic approach to the entire certification process</a:t>
            </a:r>
            <a:r>
              <a:rPr lang="en-US" sz="2400" dirty="0"/>
              <a:t> for new school bus operators.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629" y="5865296"/>
            <a:ext cx="1563396" cy="1082351"/>
          </a:xfrm>
          <a:prstGeom prst="rect">
            <a:avLst/>
          </a:prstGeom>
        </p:spPr>
      </p:pic>
    </p:spTree>
    <p:extLst>
      <p:ext uri="{BB962C8B-B14F-4D97-AF65-F5344CB8AC3E}">
        <p14:creationId xmlns:p14="http://schemas.microsoft.com/office/powerpoint/2010/main" val="43115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552" y="676655"/>
            <a:ext cx="8799576" cy="1406843"/>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a:bodyPr>
          <a:lstStyle/>
          <a:p>
            <a:pPr algn="ctr"/>
            <a:r>
              <a:rPr lang="en-US" sz="4000" dirty="0" smtClean="0"/>
              <a:t>31 Counties/Agencies Served by SESC</a:t>
            </a:r>
            <a:br>
              <a:rPr lang="en-US" sz="4000" dirty="0" smtClean="0"/>
            </a:br>
            <a:r>
              <a:rPr lang="en-US" sz="4000" dirty="0" smtClean="0"/>
              <a:t>55 Trainers and 17 Examiners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604" y="5775649"/>
            <a:ext cx="1563396" cy="1082351"/>
          </a:xfrm>
          <a:prstGeom prst="rect">
            <a:avLst/>
          </a:prstGeom>
        </p:spPr>
      </p:pic>
      <p:pic>
        <p:nvPicPr>
          <p:cNvPr id="9" name="Picture 8"/>
          <p:cNvPicPr>
            <a:picLocks noChangeAspect="1"/>
          </p:cNvPicPr>
          <p:nvPr/>
        </p:nvPicPr>
        <p:blipFill>
          <a:blip r:embed="rId4"/>
          <a:stretch>
            <a:fillRect/>
          </a:stretch>
        </p:blipFill>
        <p:spPr>
          <a:xfrm>
            <a:off x="1368552" y="2328672"/>
            <a:ext cx="8799576" cy="3571945"/>
          </a:xfrm>
          <a:prstGeom prst="rect">
            <a:avLst/>
          </a:prstGeom>
          <a:solidFill>
            <a:schemeClr val="tx1"/>
          </a:solidFill>
        </p:spPr>
      </p:pic>
    </p:spTree>
    <p:extLst>
      <p:ext uri="{BB962C8B-B14F-4D97-AF65-F5344CB8AC3E}">
        <p14:creationId xmlns:p14="http://schemas.microsoft.com/office/powerpoint/2010/main" val="2731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1914183"/>
            <a:ext cx="3920359" cy="3139321"/>
          </a:xfrm>
          <a:prstGeom prst="rect">
            <a:avLst/>
          </a:prstGeom>
          <a:noFill/>
        </p:spPr>
        <p:txBody>
          <a:bodyPr wrap="square" rtlCol="0">
            <a:spAutoFit/>
          </a:bodyPr>
          <a:lstStyle/>
          <a:p>
            <a:pPr algn="ctr"/>
            <a:endParaRPr lang="en-US" dirty="0"/>
          </a:p>
          <a:p>
            <a:pPr algn="ctr"/>
            <a:endParaRPr lang="en-US" dirty="0" smtClean="0"/>
          </a:p>
          <a:p>
            <a:pPr algn="ctr"/>
            <a:r>
              <a:rPr lang="en-US" dirty="0"/>
              <a:t>T</a:t>
            </a:r>
            <a:r>
              <a:rPr lang="en-US" dirty="0" smtClean="0"/>
              <a:t>his form is the </a:t>
            </a:r>
            <a:r>
              <a:rPr lang="en-US" b="1" dirty="0" smtClean="0"/>
              <a:t>FIRST STEP </a:t>
            </a:r>
            <a:r>
              <a:rPr lang="en-US" dirty="0" smtClean="0"/>
              <a:t>in notifying our office that a class is beginning.  </a:t>
            </a:r>
          </a:p>
          <a:p>
            <a:pPr algn="ctr"/>
            <a:endParaRPr lang="en-US" dirty="0"/>
          </a:p>
          <a:p>
            <a:pPr algn="ctr"/>
            <a:r>
              <a:rPr lang="en-US" dirty="0" smtClean="0"/>
              <a:t>When completed with applicant information and transportation director’s signature, forward form to our office for entry in database.</a:t>
            </a:r>
          </a:p>
          <a:p>
            <a:pPr algn="ct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773" y="6046237"/>
            <a:ext cx="1172547" cy="811763"/>
          </a:xfrm>
          <a:prstGeom prst="rect">
            <a:avLst/>
          </a:prstGeom>
        </p:spPr>
      </p:pic>
      <p:pic>
        <p:nvPicPr>
          <p:cNvPr id="6664" name="Picture 66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450" y="345233"/>
            <a:ext cx="4888393" cy="6018245"/>
          </a:xfrm>
          <a:prstGeom prst="rect">
            <a:avLst/>
          </a:prstGeom>
          <a:ln>
            <a:solidFill>
              <a:schemeClr val="accent1">
                <a:lumMod val="50000"/>
              </a:schemeClr>
            </a:solidFill>
          </a:ln>
          <a:effectLst>
            <a:outerShdw blurRad="292100" dist="139700" dir="2700000" algn="tl" rotWithShape="0">
              <a:srgbClr val="333333">
                <a:alpha val="65000"/>
              </a:srgbClr>
            </a:outerShdw>
          </a:effectLst>
        </p:spPr>
      </p:pic>
      <p:sp>
        <p:nvSpPr>
          <p:cNvPr id="5" name="Title 1"/>
          <p:cNvSpPr txBox="1">
            <a:spLocks/>
          </p:cNvSpPr>
          <p:nvPr/>
        </p:nvSpPr>
        <p:spPr>
          <a:xfrm>
            <a:off x="838199" y="345233"/>
            <a:ext cx="4242847" cy="1265711"/>
          </a:xfrm>
          <a:prstGeom prst="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dirty="0">
                <a:solidFill>
                  <a:schemeClr val="accent1">
                    <a:lumMod val="50000"/>
                  </a:schemeClr>
                </a:solidFill>
              </a:rPr>
              <a:t>Request for Training </a:t>
            </a:r>
            <a:r>
              <a:rPr lang="en-US" sz="4000" dirty="0" smtClean="0">
                <a:solidFill>
                  <a:schemeClr val="accent1">
                    <a:lumMod val="50000"/>
                  </a:schemeClr>
                </a:solidFill>
              </a:rPr>
              <a:t>Form</a:t>
            </a:r>
            <a:endParaRPr lang="en-US" sz="4000" dirty="0">
              <a:solidFill>
                <a:schemeClr val="accent1">
                  <a:lumMod val="50000"/>
                </a:schemeClr>
              </a:solidFill>
            </a:endParaRPr>
          </a:p>
        </p:txBody>
      </p:sp>
    </p:spTree>
    <p:extLst>
      <p:ext uri="{BB962C8B-B14F-4D97-AF65-F5344CB8AC3E}">
        <p14:creationId xmlns:p14="http://schemas.microsoft.com/office/powerpoint/2010/main" val="342283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7280" y="514351"/>
            <a:ext cx="8975939" cy="58024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Tree>
    <p:extLst>
      <p:ext uri="{BB962C8B-B14F-4D97-AF65-F5344CB8AC3E}">
        <p14:creationId xmlns:p14="http://schemas.microsoft.com/office/powerpoint/2010/main" val="184991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096"/>
            <a:ext cx="10515600" cy="1325563"/>
          </a:xfr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0000"/>
          </a:bodyPr>
          <a:lstStyle/>
          <a:p>
            <a:pPr algn="ctr"/>
            <a:r>
              <a:rPr lang="en-US" dirty="0">
                <a:solidFill>
                  <a:schemeClr val="dk1"/>
                </a:solidFill>
                <a:latin typeface="+mn-lt"/>
                <a:ea typeface="+mn-ea"/>
                <a:cs typeface="+mn-cs"/>
              </a:rPr>
              <a:t/>
            </a:r>
            <a:br>
              <a:rPr lang="en-US" dirty="0">
                <a:solidFill>
                  <a:schemeClr val="dk1"/>
                </a:solidFill>
                <a:latin typeface="+mn-lt"/>
                <a:ea typeface="+mn-ea"/>
                <a:cs typeface="+mn-cs"/>
              </a:rPr>
            </a:br>
            <a:r>
              <a:rPr lang="en-US" dirty="0">
                <a:solidFill>
                  <a:schemeClr val="dk1"/>
                </a:solidFill>
                <a:latin typeface="+mn-lt"/>
                <a:ea typeface="+mn-ea"/>
                <a:cs typeface="+mn-cs"/>
              </a:rPr>
              <a:t/>
            </a:r>
            <a:br>
              <a:rPr lang="en-US" dirty="0">
                <a:solidFill>
                  <a:schemeClr val="dk1"/>
                </a:solidFill>
                <a:latin typeface="+mn-lt"/>
                <a:ea typeface="+mn-ea"/>
                <a:cs typeface="+mn-cs"/>
              </a:rPr>
            </a:br>
            <a:r>
              <a:rPr lang="en-US" dirty="0" smtClean="0">
                <a:latin typeface="+mn-lt"/>
                <a:ea typeface="+mn-ea"/>
                <a:cs typeface="+mn-cs"/>
              </a:rPr>
              <a:t>SESC </a:t>
            </a:r>
            <a:r>
              <a:rPr lang="en-US" dirty="0">
                <a:latin typeface="+mn-lt"/>
                <a:ea typeface="+mn-ea"/>
                <a:cs typeface="+mn-cs"/>
              </a:rPr>
              <a:t>Bus Operator Class Process Chart</a:t>
            </a:r>
            <a:br>
              <a:rPr lang="en-US" dirty="0">
                <a:latin typeface="+mn-lt"/>
                <a:ea typeface="+mn-ea"/>
                <a:cs typeface="+mn-cs"/>
              </a:rPr>
            </a:br>
            <a:r>
              <a:rPr lang="en-US" dirty="0">
                <a:solidFill>
                  <a:schemeClr val="dk1"/>
                </a:solidFill>
                <a:latin typeface="+mn-lt"/>
                <a:ea typeface="+mn-ea"/>
                <a:cs typeface="+mn-cs"/>
              </a:rPr>
              <a:t> </a:t>
            </a:r>
            <a:br>
              <a:rPr lang="en-US" dirty="0">
                <a:solidFill>
                  <a:schemeClr val="dk1"/>
                </a:solidFill>
                <a:latin typeface="+mn-lt"/>
                <a:ea typeface="+mn-ea"/>
                <a:cs typeface="+mn-cs"/>
              </a:rPr>
            </a:br>
            <a:endParaRPr lang="en-US" dirty="0">
              <a:solidFill>
                <a:schemeClr val="dk1"/>
              </a:solidFill>
              <a:latin typeface="+mn-lt"/>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9133913"/>
              </p:ext>
            </p:extLst>
          </p:nvPr>
        </p:nvGraphicFramePr>
        <p:xfrm>
          <a:off x="179882" y="1454046"/>
          <a:ext cx="11353800" cy="516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5925" y="5775649"/>
            <a:ext cx="1563396" cy="1082351"/>
          </a:xfrm>
          <a:prstGeom prst="rect">
            <a:avLst/>
          </a:prstGeom>
        </p:spPr>
      </p:pic>
    </p:spTree>
    <p:extLst>
      <p:ext uri="{BB962C8B-B14F-4D97-AF65-F5344CB8AC3E}">
        <p14:creationId xmlns:p14="http://schemas.microsoft.com/office/powerpoint/2010/main" val="3785924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2969</TotalTime>
  <Words>2115</Words>
  <Application>Microsoft Office PowerPoint</Application>
  <PresentationFormat>Widescreen</PresentationFormat>
  <Paragraphs>368</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Office Theme</vt:lpstr>
      <vt:lpstr>Document</vt:lpstr>
      <vt:lpstr>School Bus Operator Training &amp; Certification Program</vt:lpstr>
      <vt:lpstr>                 WVDE –  Office of School Facilities                   &amp; Transportation</vt:lpstr>
      <vt:lpstr>                          Icebreakers:   Questions to pick your brain. </vt:lpstr>
      <vt:lpstr>Southern Educational Services Cooperative www.sescwv.org</vt:lpstr>
      <vt:lpstr>   MISSION   The WVDE School Bus Operator Training Program is designed to provide certified, well trained, and highly qualified school bus operators for all counties throughout West Virginia by meeting all the requirements of the West Virginia Department of Education, the West Virginia Board of Education, and the State of West Virginia Department of Transportation.  Finally, the program will provide a thorough and efficient program of instruction, examination and certification of school bus operators. </vt:lpstr>
      <vt:lpstr>31 Counties/Agencies Served by SESC 55 Trainers and 17 Examiners</vt:lpstr>
      <vt:lpstr>PowerPoint Presentation</vt:lpstr>
      <vt:lpstr>PowerPoint Presentation</vt:lpstr>
      <vt:lpstr>  SESC Bus Operator Class Process Chart   </vt:lpstr>
      <vt:lpstr>PowerPoint Presentation</vt:lpstr>
      <vt:lpstr>County Responsibilities</vt:lpstr>
      <vt:lpstr>Applicant Responsibilities</vt:lpstr>
      <vt:lpstr> Trainer Responsibilities </vt:lpstr>
      <vt:lpstr>Examiner Responsibilities</vt:lpstr>
      <vt:lpstr>              WVDE Responsibilities </vt:lpstr>
      <vt:lpstr>This database form is a checklist we use to track required documentation and periodically send to trainers to update them.</vt:lpstr>
      <vt:lpstr>PowerPoint Presentation</vt:lpstr>
      <vt:lpstr>Documentation We Do NOT Need</vt:lpstr>
      <vt:lpstr>Certification for Examination Form: final steps in certification process</vt:lpstr>
      <vt:lpstr>SESC’s FY19 Statistics</vt:lpstr>
      <vt:lpstr>Inspectors’ Assignments</vt:lpstr>
      <vt:lpstr>Important Websites and Contact Numbers</vt:lpstr>
      <vt:lpstr>Frequently Asked Questions</vt:lpstr>
      <vt:lpstr>FAQ – continued….</vt:lpstr>
      <vt:lpstr>FAQ – continued….</vt:lpstr>
      <vt:lpstr>FAQ – continued….</vt:lpstr>
      <vt:lpstr>FAQ – continued….</vt:lpstr>
      <vt:lpstr>Evaluation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Bus Operator Training and Certification Program</dc:title>
  <dc:creator>Paula Hamilton</dc:creator>
  <cp:lastModifiedBy>Charles Phillips</cp:lastModifiedBy>
  <cp:revision>187</cp:revision>
  <cp:lastPrinted>2019-07-11T19:07:23Z</cp:lastPrinted>
  <dcterms:created xsi:type="dcterms:W3CDTF">2019-04-09T17:46:13Z</dcterms:created>
  <dcterms:modified xsi:type="dcterms:W3CDTF">2019-07-15T18:57:29Z</dcterms:modified>
</cp:coreProperties>
</file>